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411" r:id="rId3"/>
    <p:sldId id="346" r:id="rId4"/>
    <p:sldId id="417" r:id="rId5"/>
    <p:sldId id="416" r:id="rId6"/>
    <p:sldId id="415" r:id="rId7"/>
    <p:sldId id="414" r:id="rId8"/>
    <p:sldId id="270" r:id="rId9"/>
    <p:sldId id="271" r:id="rId10"/>
    <p:sldId id="413" r:id="rId11"/>
    <p:sldId id="264" r:id="rId12"/>
    <p:sldId id="412" r:id="rId13"/>
    <p:sldId id="350" r:id="rId14"/>
    <p:sldId id="407" r:id="rId15"/>
    <p:sldId id="349" r:id="rId16"/>
    <p:sldId id="4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 snapToGrid="0">
      <p:cViewPr varScale="1">
        <p:scale>
          <a:sx n="54" d="100"/>
          <a:sy n="54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0154F-00E2-4FC9-990A-8401D72BE2E7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B06E2-C39D-4181-AE53-A2F31F58BC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791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8349-4887-4A6B-8432-F4CF58FAB8CD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1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8349-4887-4A6B-8432-F4CF58FAB8CD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580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B735-74B3-33EF-3D80-0230A7461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3A334-98C4-E9FF-DECC-2F144AE65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BE4A-1986-CE20-8942-9BED0210C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9C46-82F0-D159-4402-4AED786E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D35D0-76FF-D4B1-D62D-35C79BBA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581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0792-2450-B3D4-CD0B-03C18277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6E326-6A36-CEE7-A0A9-4DDC64D63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B5047-8C71-0DD2-056F-77FB3523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8D911-E898-3AEB-199D-42E7D1B0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4247C-54E3-54A6-87F9-7D989AF8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956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153409-2DCF-41A7-BF6D-3F9D13FB8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6CC76-191E-6CCE-F12D-699F81454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DC6E0-4D7B-A62B-40A3-50D65B21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E8BDA-7AD3-368C-1C3A-38E32FE6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FEDC-D7CC-EE66-A76F-A710B499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5752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71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1066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C7B13-2F2F-986C-58CF-F2ECF6E6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B48E1-389F-9F06-1A94-8B45F413C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F3802-068E-825B-250A-BD313FC6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94DED-3271-B6E2-7600-C6301292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7ADCB-9A1E-17B4-A5BA-1410214D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241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34C0-1A59-4EC5-263C-CD43C15BD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B6FAF-6B15-09B5-46B5-3AF386A10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1E409-0890-91BB-2745-FEFAF73C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B9D7-8C5B-A2A4-7D85-EA5C2BF6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BCD83-1D88-3099-8EF2-E3E69827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16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3ADD-63B9-A451-0543-14005111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BA7C2-7611-2222-D4A1-FA6F0124C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C9F0E-55C5-91A6-5167-E483A627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5BFF0-5270-5D86-0199-658F234D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02509-1D7E-4AEE-13CF-F89B1F4A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5D33B-CF5B-BEE1-79F2-0ECABDB7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070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81A8-9F68-24D8-EEE0-EC4559D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897D8-9A49-9348-9579-D278773D2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03F0F-D0C7-065F-A010-256804CC2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76DDC-BB94-0043-E9E7-2193B12F9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D0875-B612-E634-8354-57461E8B6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21379-B0C3-2CDA-6305-EE75C7B8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FA1E7-5ACD-F0B8-D34C-3BDAF7C7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86A98-F124-2F30-354D-3F8EC042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239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EC95-8ED8-9B5A-8310-A024C100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CA51E-A74B-A4B3-C0B7-BFDB23CB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877A3-7767-27A3-F7C6-08EADC5C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46570-AD0E-F729-B0A0-A678D475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930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BC2C0-7BF8-AA92-A9C7-95445492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6FCD5-5C43-1CF4-272E-8FD4B97D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557A5-F9AE-1496-976A-86BC18FD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834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4591-A698-6B40-4787-3DAB5A81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5C02-985D-0ADC-6F3A-094EA2BA8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7FEF4-4AD6-886D-E323-B16E692AD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72D76-94AC-304C-FF8C-AF691147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1A4B2-1C40-DF5E-6468-5F7CD7BA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25BD-C070-69FB-F25E-8722A166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701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3F524-7FD0-437A-261C-A833837E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0EAAE-E540-FE08-569F-685C693E8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9921F-8013-EEC6-B956-21908045D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9BCB1-1EA4-EC05-E79A-6F872767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AAF3A-CD26-E081-696E-D7051858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255C3-B0B1-9A78-0B86-45471C15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966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FE509C-70CE-ADFA-E85B-DAB7BA29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42010-A7D3-4D80-8648-C5C25AED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615CF-7263-05CD-7BDA-329D05D5B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E4D2C-E4D6-4C41-9D66-7537B855C7AE}" type="datetimeFigureOut">
              <a:rPr lang="en-IN" smtClean="0"/>
              <a:t>14/05/2026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0ACBD-6DE4-98AA-EF1B-BE0C56934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2D194-5DFA-02A0-60A6-964AE579D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4E97F-BF76-476E-9F0C-D27A1D70D3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232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310BF-B67B-C136-97E2-60C8381D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" r="189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AA43F4C-E862-4AEF-E33C-01DDBD488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D0DE46-D9FF-5547-0F47-11047CA7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9E64C-DED2-B2D4-37AE-BF877D198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59" y="6140823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6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37D8-C752-69F5-035C-22785A07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0611"/>
          </a:xfrm>
        </p:spPr>
        <p:txBody>
          <a:bodyPr/>
          <a:lstStyle/>
          <a:p>
            <a:r>
              <a:rPr lang="en-US" dirty="0"/>
              <a:t>Geometry of Blocks – Myths &amp; Truths</a:t>
            </a:r>
            <a:endParaRPr lang="en-IN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3ECB681-79A5-3E9E-E478-A497C5708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76" y="860612"/>
            <a:ext cx="11456895" cy="5719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CBE0B-64D6-CACA-9408-80D79A64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47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4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1AB060-64FD-5DA8-B040-5F2A2BE6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59" y="664277"/>
            <a:ext cx="6920752" cy="5844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C8570-452B-AA48-07BC-FADFA139511B}"/>
              </a:ext>
            </a:extLst>
          </p:cNvPr>
          <p:cNvSpPr txBox="1"/>
          <p:nvPr/>
        </p:nvSpPr>
        <p:spPr>
          <a:xfrm>
            <a:off x="555812" y="147028"/>
            <a:ext cx="103094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Brief manufacturing process of our Graphite </a:t>
            </a: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D4E28A5E-01CE-C6AA-C95A-050509BE2621}"/>
              </a:ext>
            </a:extLst>
          </p:cNvPr>
          <p:cNvSpPr txBox="1">
            <a:spLocks noChangeArrowheads="1"/>
          </p:cNvSpPr>
          <p:nvPr/>
        </p:nvSpPr>
        <p:spPr>
          <a:xfrm>
            <a:off x="211436" y="664277"/>
            <a:ext cx="4844658" cy="2204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Graphite is produced by blending  petroleum coke &amp; molten pitch.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Coke is blended with Pitch to form a  homogenous mass, further extruded through dies as round or cubical block or tube.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The  extruded mass cooled to prevent  from losing its shape and further  loaded into baking furnace and heated up to 1000 deg C temperature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6A24FC0-B06B-DE9D-2323-C124D0E73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36" y="2739585"/>
            <a:ext cx="4701223" cy="324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During  this process solid porous material is  formed which is  nothing  but a Amorphous  carbon structure.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In this structure the carbon  atoms are  randomly placed.    This material is impregnated  with pitch to fill the pores. 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Thereafter Amorphous carbon is converted into crystalline   form which is  more  ordered structure, by heating at 3000 deg C temperature.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This process is called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Graphitization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and through  this process only  graphite  obtains  its essential properties such as excellent electrical and thermal conductivity, corrosion  resistance, machinability, mechanical  strength, etc.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During the process of  baking and graphitization,  the  volatiles in the pitch  and  cokes are driven off thereby leaving the pores.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081D6-3D9D-1B58-4601-BB73A864B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7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9195" y="1206321"/>
          <a:ext cx="6778580" cy="3474720"/>
        </p:xfrm>
        <a:graphic>
          <a:graphicData uri="http://schemas.openxmlformats.org/drawingml/2006/table">
            <a:tbl>
              <a:tblPr firstRow="1" bandRow="1"/>
              <a:tblGrid>
                <a:gridCol w="36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Typical</a:t>
                      </a:r>
                      <a:r>
                        <a:rPr lang="en-IN" sz="18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Physical Properties of </a:t>
                      </a:r>
                      <a:r>
                        <a:rPr lang="en-IN" sz="18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Impregnated Graphite 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lumMod val="50000"/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lumMod val="50000"/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lumMod val="50000"/>
                            <a:shade val="100000"/>
                            <a:satMod val="115000"/>
                          </a:sys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b="1" kern="1200" dirty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Blocks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lumMod val="50000"/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lumMod val="50000"/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lumMod val="50000"/>
                            <a:shade val="100000"/>
                            <a:satMod val="115000"/>
                          </a:sys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b="1" kern="1200" dirty="0">
                          <a:solidFill>
                            <a:schemeClr val="lt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Tubes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ysClr val="window" lastClr="FFFFFF">
                            <a:lumMod val="50000"/>
                            <a:shade val="30000"/>
                            <a:satMod val="115000"/>
                          </a:sysClr>
                        </a:gs>
                        <a:gs pos="50000">
                          <a:sysClr val="window" lastClr="FFFFFF">
                            <a:lumMod val="50000"/>
                            <a:shade val="67500"/>
                            <a:satMod val="115000"/>
                          </a:sysClr>
                        </a:gs>
                        <a:gs pos="100000">
                          <a:sysClr val="window" lastClr="FFFFFF">
                            <a:lumMod val="50000"/>
                            <a:shade val="100000"/>
                            <a:satMod val="115000"/>
                          </a:sys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Density</a:t>
                      </a:r>
                      <a:r>
                        <a:rPr lang="en-IN" sz="1800" baseline="0" dirty="0">
                          <a:latin typeface="Calibri" pitchFamily="34" charset="0"/>
                        </a:rPr>
                        <a:t>  </a:t>
                      </a:r>
                      <a:r>
                        <a:rPr lang="en-IN" sz="1800" baseline="0" dirty="0" err="1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gm</a:t>
                      </a:r>
                      <a:r>
                        <a:rPr lang="en-IN" sz="1800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/cc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1.8-1.9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1.8-1.9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Thermal Conductivity 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W/</a:t>
                      </a:r>
                      <a:r>
                        <a:rPr lang="en-IN" sz="1800" dirty="0" err="1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m°c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170-213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74-89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Tensile</a:t>
                      </a:r>
                      <a:r>
                        <a:rPr lang="en-IN" sz="1800" baseline="0" dirty="0">
                          <a:latin typeface="Calibri" pitchFamily="34" charset="0"/>
                        </a:rPr>
                        <a:t> Strength </a:t>
                      </a:r>
                      <a:r>
                        <a:rPr lang="en-IN" sz="1800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N/mm</a:t>
                      </a:r>
                      <a:r>
                        <a:rPr lang="en-IN" sz="1800" baseline="300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n-IN" sz="1800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 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20-24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27-33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Flexural Strength </a:t>
                      </a:r>
                      <a:r>
                        <a:rPr lang="en-IN" sz="1800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N/mm</a:t>
                      </a:r>
                      <a:r>
                        <a:rPr lang="en-IN" sz="1800" baseline="300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30-36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45-56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Compressive Strength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N" sz="1800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N/mm</a:t>
                      </a:r>
                      <a:r>
                        <a:rPr lang="en-IN" sz="1800" baseline="300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60-70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75-90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Co-efficient of thermal</a:t>
                      </a:r>
                      <a:r>
                        <a:rPr lang="en-IN" sz="1800" baseline="0" dirty="0">
                          <a:latin typeface="Calibri" pitchFamily="34" charset="0"/>
                        </a:rPr>
                        <a:t> expansion </a:t>
                      </a:r>
                      <a:r>
                        <a:rPr lang="en-IN" sz="1800" kern="12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mm/mm/°C x 10</a:t>
                      </a:r>
                      <a:r>
                        <a:rPr lang="en-IN" sz="1800" kern="1200" baseline="3000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-6</a:t>
                      </a:r>
                      <a:r>
                        <a:rPr lang="en-IN" sz="1800" kern="12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800" kern="1200" baseline="0" dirty="0">
                        <a:solidFill>
                          <a:srgbClr val="00206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3-4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3-4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50"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N" sz="1800" dirty="0">
                          <a:latin typeface="Calibri" pitchFamily="34" charset="0"/>
                        </a:rPr>
                        <a:t>Permeability 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cm</a:t>
                      </a:r>
                      <a:r>
                        <a:rPr lang="en-IN" sz="1800" baseline="300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n-IN" sz="18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/sec x </a:t>
                      </a:r>
                      <a:r>
                        <a:rPr lang="en-IN" sz="1800" kern="1200" baseline="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IN" sz="1800" kern="1200" baseline="3000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-6</a:t>
                      </a:r>
                      <a:endParaRPr lang="en-IN" sz="1800" baseline="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2-3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1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23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3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45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5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68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80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92" algn="l" defTabSz="91442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N" sz="1800" dirty="0">
                          <a:latin typeface="Calibri" pitchFamily="34" charset="0"/>
                        </a:rPr>
                        <a:t>3-4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4549" y="5058180"/>
            <a:ext cx="7263684" cy="646331"/>
          </a:xfrm>
          <a:prstGeom prst="rect">
            <a:avLst/>
          </a:prstGeom>
          <a:solidFill>
            <a:srgbClr val="FFC000"/>
          </a:solidFill>
          <a:ln>
            <a:solidFill>
              <a:sysClr val="window" lastClr="FFFFFF">
                <a:lumMod val="65000"/>
                <a:alpha val="70000"/>
              </a:sys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General Suitability: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Phenolic Impregnated Graphite: </a:t>
            </a: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190° C</a:t>
            </a: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, PTFE Impregnated Graphite: </a:t>
            </a: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230° 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r="7530"/>
          <a:stretch>
            <a:fillRect/>
          </a:stretch>
        </p:blipFill>
        <p:spPr>
          <a:xfrm>
            <a:off x="7908940" y="1196539"/>
            <a:ext cx="3883818" cy="394010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418233" y="5237651"/>
            <a:ext cx="4430333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2" indent="-2286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This material is composed of a mix of fine and coarse grain sizes. This blend makes it more flexible, and elastic compared to fine-grained materials, which are more prone to failure due to a uniform grain size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66C6A-9D96-4577-3ACA-F8BBD9722D80}"/>
              </a:ext>
            </a:extLst>
          </p:cNvPr>
          <p:cNvSpPr txBox="1"/>
          <p:nvPr/>
        </p:nvSpPr>
        <p:spPr>
          <a:xfrm>
            <a:off x="2510117" y="259716"/>
            <a:ext cx="74586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Properties of our Graphite</a:t>
            </a:r>
            <a:endParaRPr lang="en-IN" sz="3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C11D9-26DC-C5D6-62FD-7C88F6E36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247" y="0"/>
            <a:ext cx="89038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Significance of Graphite Properties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406A6-1272-79B6-0C83-3CD9633F46E5}"/>
              </a:ext>
            </a:extLst>
          </p:cNvPr>
          <p:cNvSpPr txBox="1"/>
          <p:nvPr/>
        </p:nvSpPr>
        <p:spPr>
          <a:xfrm>
            <a:off x="209550" y="663388"/>
            <a:ext cx="1175385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Tensile Strength: It is the maximum amount of tensile stress that it can take before failure.                    (Graphite : ~22 N/mm2, Carbon Steel : 485~620 N/mm2)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Compressive Strength: It is the maximum amount of compressive stress that it can take before failure.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Flexural Strength:  It is defined as a material's ability to resist deformation under load.</a:t>
            </a:r>
          </a:p>
          <a:p>
            <a:pPr algn="just"/>
            <a:r>
              <a:rPr lang="en-US" sz="2000" i="1" dirty="0">
                <a:solidFill>
                  <a:srgbClr val="002060"/>
                </a:solidFill>
              </a:rPr>
              <a:t>Our graphite material is fully graphitized. Fully graphitized equipment grade material generally have compressive strength 2.5 times and flexural strength 1.5 times of that of tensile strength.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CTE: The coefficient of thermal expansion describes how the size of an object changes with a change in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Thermal conductivity: the rate at which heat passes through a specified material, expressed as the amount of heat that flows per unit time through a unit area with a temperature gradient of one degree per unit distance.</a:t>
            </a:r>
          </a:p>
          <a:p>
            <a:r>
              <a:rPr lang="en-US" sz="2000" i="1" dirty="0">
                <a:solidFill>
                  <a:srgbClr val="002060"/>
                </a:solidFill>
              </a:rPr>
              <a:t>Our graphite material which is fully graphitized and made with mixed grain size have highest coefficient of thermal conductivity . This is an key parameter in designing of heat transfer equipment.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Permeability: the ability of material to allow fluids to pass through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Thermal Shock resistance:  It is ability of solid material to withstand sudden changes in temperature either due to heating or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Iron Migration : Intolerable in food products, API/Bulk drug pharmaceuticals, etc.</a:t>
            </a:r>
          </a:p>
          <a:p>
            <a:r>
              <a:rPr lang="en-US" sz="2000" i="1" dirty="0">
                <a:solidFill>
                  <a:srgbClr val="002060"/>
                </a:solidFill>
              </a:rPr>
              <a:t>Our permeability is as per ASME UIG requirement 10 </a:t>
            </a:r>
            <a:r>
              <a:rPr lang="en-US" sz="2000" i="1" baseline="30000" dirty="0">
                <a:solidFill>
                  <a:srgbClr val="002060"/>
                </a:solidFill>
              </a:rPr>
              <a:t>-6  </a:t>
            </a:r>
            <a:r>
              <a:rPr lang="en-US" sz="2000" i="1" dirty="0">
                <a:solidFill>
                  <a:srgbClr val="002060"/>
                </a:solidFill>
              </a:rPr>
              <a:t>cm2/sec, our graphite being middle grain size  is having better Thermal Schock Resistance.</a:t>
            </a:r>
            <a:endParaRPr lang="en-US" sz="2000" i="1" baseline="30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01E0D-6B08-A020-BDB1-8AD5D6378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17929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7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700388" y="337906"/>
            <a:ext cx="1036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Raw Graphite To Impervious Graphite Equipment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710759" y="2084387"/>
            <a:ext cx="1921882" cy="632942"/>
            <a:chOff x="0" y="12889"/>
            <a:chExt cx="2435495" cy="632942"/>
          </a:xfrm>
          <a:scene3d>
            <a:camera prst="orthographicFront"/>
            <a:lightRig rig="flat" dir="t"/>
          </a:scene3d>
        </p:grpSpPr>
        <p:sp>
          <p:nvSpPr>
            <p:cNvPr id="64" name="Oval 63"/>
            <p:cNvSpPr/>
            <p:nvPr/>
          </p:nvSpPr>
          <p:spPr>
            <a:xfrm>
              <a:off x="0" y="12889"/>
              <a:ext cx="2435495" cy="632942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Oval 4"/>
            <p:cNvSpPr/>
            <p:nvPr/>
          </p:nvSpPr>
          <p:spPr>
            <a:xfrm>
              <a:off x="356670" y="105581"/>
              <a:ext cx="1722155" cy="44755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Raw Graphite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032121" y="2100494"/>
            <a:ext cx="1697277" cy="661602"/>
            <a:chOff x="3255722" y="-12033"/>
            <a:chExt cx="1925877" cy="661602"/>
          </a:xfrm>
          <a:scene3d>
            <a:camera prst="orthographicFront"/>
            <a:lightRig rig="flat" dir="t"/>
          </a:scene3d>
        </p:grpSpPr>
        <p:sp>
          <p:nvSpPr>
            <p:cNvPr id="67" name="Oval 66"/>
            <p:cNvSpPr/>
            <p:nvPr/>
          </p:nvSpPr>
          <p:spPr>
            <a:xfrm>
              <a:off x="3255722" y="-12033"/>
              <a:ext cx="1925877" cy="661602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Oval 4"/>
            <p:cNvSpPr/>
            <p:nvPr/>
          </p:nvSpPr>
          <p:spPr>
            <a:xfrm>
              <a:off x="3537760" y="84856"/>
              <a:ext cx="1361801" cy="46782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Machining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077701" y="2114233"/>
            <a:ext cx="2055125" cy="653933"/>
            <a:chOff x="6326874" y="39974"/>
            <a:chExt cx="2055125" cy="653933"/>
          </a:xfrm>
          <a:scene3d>
            <a:camera prst="orthographicFront"/>
            <a:lightRig rig="flat" dir="t"/>
          </a:scene3d>
        </p:grpSpPr>
        <p:sp>
          <p:nvSpPr>
            <p:cNvPr id="70" name="Oval 69"/>
            <p:cNvSpPr/>
            <p:nvPr/>
          </p:nvSpPr>
          <p:spPr>
            <a:xfrm>
              <a:off x="6326874" y="39974"/>
              <a:ext cx="2055125" cy="65393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Oval 6"/>
            <p:cNvSpPr/>
            <p:nvPr/>
          </p:nvSpPr>
          <p:spPr>
            <a:xfrm>
              <a:off x="6627840" y="135740"/>
              <a:ext cx="1453193" cy="46240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Impregnation &amp; Curing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827672" y="4240761"/>
            <a:ext cx="1646087" cy="607030"/>
            <a:chOff x="6564324" y="1602766"/>
            <a:chExt cx="1646087" cy="607030"/>
          </a:xfrm>
          <a:scene3d>
            <a:camera prst="orthographicFront"/>
            <a:lightRig rig="flat" dir="t"/>
          </a:scene3d>
        </p:grpSpPr>
        <p:sp>
          <p:nvSpPr>
            <p:cNvPr id="73" name="Oval 72"/>
            <p:cNvSpPr/>
            <p:nvPr/>
          </p:nvSpPr>
          <p:spPr>
            <a:xfrm>
              <a:off x="6564324" y="1602766"/>
              <a:ext cx="1646087" cy="60703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Oval 8"/>
            <p:cNvSpPr/>
            <p:nvPr/>
          </p:nvSpPr>
          <p:spPr>
            <a:xfrm>
              <a:off x="6805388" y="1691663"/>
              <a:ext cx="1163959" cy="42923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Assembly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050050" y="4203029"/>
            <a:ext cx="1927909" cy="695597"/>
            <a:chOff x="3124202" y="1560237"/>
            <a:chExt cx="2386660" cy="695597"/>
          </a:xfrm>
          <a:scene3d>
            <a:camera prst="orthographicFront"/>
            <a:lightRig rig="flat" dir="t"/>
          </a:scene3d>
        </p:grpSpPr>
        <p:sp>
          <p:nvSpPr>
            <p:cNvPr id="76" name="Oval 75"/>
            <p:cNvSpPr/>
            <p:nvPr/>
          </p:nvSpPr>
          <p:spPr>
            <a:xfrm>
              <a:off x="3124202" y="1560237"/>
              <a:ext cx="2386660" cy="69559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Oval 10"/>
            <p:cNvSpPr/>
            <p:nvPr/>
          </p:nvSpPr>
          <p:spPr>
            <a:xfrm>
              <a:off x="3473720" y="1662105"/>
              <a:ext cx="1687624" cy="49186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Painting / Packing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660188" y="4240761"/>
            <a:ext cx="2023024" cy="627348"/>
            <a:chOff x="76200" y="1523998"/>
            <a:chExt cx="2023024" cy="627348"/>
          </a:xfrm>
          <a:scene3d>
            <a:camera prst="orthographicFront"/>
            <a:lightRig rig="flat" dir="t"/>
          </a:scene3d>
        </p:grpSpPr>
        <p:sp>
          <p:nvSpPr>
            <p:cNvPr id="79" name="Oval 78"/>
            <p:cNvSpPr/>
            <p:nvPr/>
          </p:nvSpPr>
          <p:spPr>
            <a:xfrm>
              <a:off x="76200" y="1523998"/>
              <a:ext cx="2023024" cy="62734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Oval 12"/>
            <p:cNvSpPr/>
            <p:nvPr/>
          </p:nvSpPr>
          <p:spPr>
            <a:xfrm>
              <a:off x="372465" y="1615871"/>
              <a:ext cx="1430494" cy="44360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Dispatch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571034" y="1981200"/>
            <a:ext cx="2055125" cy="926637"/>
            <a:chOff x="6326874" y="39974"/>
            <a:chExt cx="2055125" cy="653933"/>
          </a:xfrm>
          <a:scene3d>
            <a:camera prst="orthographicFront"/>
            <a:lightRig rig="flat" dir="t"/>
          </a:scene3d>
        </p:grpSpPr>
        <p:sp>
          <p:nvSpPr>
            <p:cNvPr id="82" name="Oval 81"/>
            <p:cNvSpPr/>
            <p:nvPr/>
          </p:nvSpPr>
          <p:spPr>
            <a:xfrm>
              <a:off x="6326874" y="39974"/>
              <a:ext cx="2055125" cy="65393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Oval 6"/>
            <p:cNvSpPr/>
            <p:nvPr/>
          </p:nvSpPr>
          <p:spPr>
            <a:xfrm>
              <a:off x="6627840" y="135740"/>
              <a:ext cx="1453193" cy="46240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Graphite component pressure testing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358959" y="4213867"/>
            <a:ext cx="2090984" cy="695597"/>
            <a:chOff x="3124202" y="1560237"/>
            <a:chExt cx="2386660" cy="695597"/>
          </a:xfrm>
          <a:scene3d>
            <a:camera prst="orthographicFront"/>
            <a:lightRig rig="flat" dir="t"/>
          </a:scene3d>
        </p:grpSpPr>
        <p:sp>
          <p:nvSpPr>
            <p:cNvPr id="85" name="Oval 84"/>
            <p:cNvSpPr/>
            <p:nvPr/>
          </p:nvSpPr>
          <p:spPr>
            <a:xfrm>
              <a:off x="3124202" y="1560237"/>
              <a:ext cx="2386660" cy="69559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Oval 10"/>
            <p:cNvSpPr/>
            <p:nvPr/>
          </p:nvSpPr>
          <p:spPr>
            <a:xfrm>
              <a:off x="3473720" y="1662105"/>
              <a:ext cx="1687624" cy="49186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Inspection &amp; testing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" name="Right Arrow 86"/>
          <p:cNvSpPr/>
          <p:nvPr/>
        </p:nvSpPr>
        <p:spPr>
          <a:xfrm rot="5326468">
            <a:off x="9156914" y="3440859"/>
            <a:ext cx="987602" cy="316983"/>
          </a:xfrm>
          <a:prstGeom prst="rightArrow">
            <a:avLst>
              <a:gd name="adj1" fmla="val 35967"/>
              <a:gd name="adj2" fmla="val 50000"/>
            </a:avLst>
          </a:prstGeom>
          <a:solidFill>
            <a:srgbClr val="1F497D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88" name="Right Arrow 87"/>
          <p:cNvSpPr/>
          <p:nvPr/>
        </p:nvSpPr>
        <p:spPr>
          <a:xfrm>
            <a:off x="3759412" y="2444518"/>
            <a:ext cx="161147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ight Arrow 88"/>
          <p:cNvSpPr/>
          <p:nvPr/>
        </p:nvSpPr>
        <p:spPr>
          <a:xfrm>
            <a:off x="5816812" y="2438400"/>
            <a:ext cx="161147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ight Arrow 89"/>
          <p:cNvSpPr/>
          <p:nvPr/>
        </p:nvSpPr>
        <p:spPr>
          <a:xfrm>
            <a:off x="8255212" y="2438400"/>
            <a:ext cx="161147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ight Arrow 90"/>
          <p:cNvSpPr/>
          <p:nvPr/>
        </p:nvSpPr>
        <p:spPr>
          <a:xfrm flipH="1">
            <a:off x="8560012" y="4526281"/>
            <a:ext cx="161147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>
          <a:xfrm flipH="1">
            <a:off x="6054159" y="4572000"/>
            <a:ext cx="161147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ight Arrow 92"/>
          <p:cNvSpPr/>
          <p:nvPr/>
        </p:nvSpPr>
        <p:spPr>
          <a:xfrm flipH="1">
            <a:off x="3768159" y="4526281"/>
            <a:ext cx="161147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4" name="Picture 16" descr="D:\1. New Photos for Presentations\CDI Photos_Loading\DSCN8635 (Copy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488" y="5067300"/>
            <a:ext cx="182818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" name="Picture 10" descr="D:\1. New Photos for Presentations\CD_Maaden Phosphate Photos-2009\Graphite 17-7-09\DSC_00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72959" y="4991100"/>
            <a:ext cx="20574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Picture 2" descr="C:\Users\user\Desktop\SPK PCS FR PRESENTATION\DSC_3357.JPG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tretch>
            <a:fillRect/>
          </a:stretch>
        </p:blipFill>
        <p:spPr bwMode="auto">
          <a:xfrm>
            <a:off x="8802272" y="5029200"/>
            <a:ext cx="1789314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Picture 2" descr="C:\Users\user\Desktop\SPK PCS FR PRESENTATION\DSC_3340.JPG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tretch>
            <a:fillRect/>
          </a:stretch>
        </p:blipFill>
        <p:spPr bwMode="auto">
          <a:xfrm>
            <a:off x="6215306" y="2868490"/>
            <a:ext cx="1820487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2" descr="C:\Users\user\Desktop\SPK PCS FR PRESENTATION\DSC_3414.JPG"/>
          <p:cNvPicPr>
            <a:picLocks noChangeAspect="1" noChangeArrowheads="1"/>
          </p:cNvPicPr>
          <p:nvPr/>
        </p:nvPicPr>
        <p:blipFill>
          <a:blip r:embed="rId6" cstate="print">
            <a:lum bright="30000" contrast="30000"/>
          </a:blip>
          <a:stretch>
            <a:fillRect/>
          </a:stretch>
        </p:blipFill>
        <p:spPr bwMode="auto">
          <a:xfrm>
            <a:off x="4055265" y="2831429"/>
            <a:ext cx="1826723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2" descr="C:\Users\user\Desktop\SPK PCS FR PRESENTATION\DSC_3349.JPG"/>
          <p:cNvPicPr>
            <a:picLocks noChangeAspect="1" noChangeArrowheads="1"/>
          </p:cNvPicPr>
          <p:nvPr/>
        </p:nvPicPr>
        <p:blipFill>
          <a:blip r:embed="rId7" cstate="print">
            <a:lum bright="30000" contrast="30000"/>
          </a:blip>
          <a:srcRect/>
          <a:stretch>
            <a:fillRect/>
          </a:stretch>
        </p:blipFill>
        <p:spPr bwMode="auto">
          <a:xfrm>
            <a:off x="1917602" y="2768166"/>
            <a:ext cx="18288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lose-up of a machine with pipes and gauges&#10;&#10;AI-generated content may be incorrect.">
            <a:extLst>
              <a:ext uri="{FF2B5EF4-FFF2-40B4-BE49-F238E27FC236}">
                <a16:creationId xmlns:a16="http://schemas.microsoft.com/office/drawing/2014/main" id="{A082678B-FF60-3062-62D9-80FDDD05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59" y="5085354"/>
            <a:ext cx="1973938" cy="1315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A4CE22-1882-1A5F-C298-E3B3FF2CB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6A5E87-8DE9-9048-8B37-3B5FD0FF871D}"/>
              </a:ext>
            </a:extLst>
          </p:cNvPr>
          <p:cNvSpPr txBox="1"/>
          <p:nvPr/>
        </p:nvSpPr>
        <p:spPr>
          <a:xfrm>
            <a:off x="555812" y="3429000"/>
            <a:ext cx="11008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</a:rPr>
              <a:t>THANK YOU </a:t>
            </a:r>
          </a:p>
          <a:p>
            <a:pPr algn="ctr"/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</a:rPr>
              <a:t>FROM TEAM GRAPHITE INDIA</a:t>
            </a:r>
            <a:endParaRPr lang="en-IN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1E7C2-071C-0FB2-0149-E4436033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60" y="106423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7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4380-0FE7-91C5-56F4-A2AA61868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96" y="84401"/>
            <a:ext cx="10433304" cy="73152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Who are We?</a:t>
            </a:r>
            <a:endParaRPr lang="en-IN" sz="3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C0E4A-0EBE-2906-627E-8D498DEC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1" y="2428536"/>
            <a:ext cx="12192000" cy="2057176"/>
          </a:xfrm>
          <a:prstGeom prst="rect">
            <a:avLst/>
          </a:prstGeom>
        </p:spPr>
      </p:pic>
      <p:sp>
        <p:nvSpPr>
          <p:cNvPr id="10" name="자유형: 도형 362">
            <a:extLst>
              <a:ext uri="{FF2B5EF4-FFF2-40B4-BE49-F238E27FC236}">
                <a16:creationId xmlns:a16="http://schemas.microsoft.com/office/drawing/2014/main" id="{7AA94F0A-ABBA-35E7-4B51-B3E2F8E1BEEA}"/>
              </a:ext>
            </a:extLst>
          </p:cNvPr>
          <p:cNvSpPr/>
          <p:nvPr/>
        </p:nvSpPr>
        <p:spPr>
          <a:xfrm>
            <a:off x="81009" y="2573911"/>
            <a:ext cx="12117046" cy="1765444"/>
          </a:xfrm>
          <a:custGeom>
            <a:avLst/>
            <a:gdLst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04875 w 12211050"/>
              <a:gd name="connsiteY1" fmla="*/ 74295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16071 w 12211050"/>
              <a:gd name="connsiteY1" fmla="*/ 746683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16071 w 12211050"/>
              <a:gd name="connsiteY1" fmla="*/ 746683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16071 w 12211050"/>
              <a:gd name="connsiteY1" fmla="*/ 746683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16071 w 12211050"/>
              <a:gd name="connsiteY1" fmla="*/ 746683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16071 w 12211050"/>
              <a:gd name="connsiteY1" fmla="*/ 746683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31000 w 12211050"/>
              <a:gd name="connsiteY1" fmla="*/ 75788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71600 h 1419225"/>
              <a:gd name="connsiteX1" fmla="*/ 931000 w 12211050"/>
              <a:gd name="connsiteY1" fmla="*/ 757880 h 1419225"/>
              <a:gd name="connsiteX2" fmla="*/ 1819275 w 12211050"/>
              <a:gd name="connsiteY2" fmla="*/ 0 h 1419225"/>
              <a:gd name="connsiteX3" fmla="*/ 2886075 w 12211050"/>
              <a:gd name="connsiteY3" fmla="*/ 781050 h 1419225"/>
              <a:gd name="connsiteX4" fmla="*/ 3581400 w 12211050"/>
              <a:gd name="connsiteY4" fmla="*/ 1419225 h 1419225"/>
              <a:gd name="connsiteX5" fmla="*/ 4514850 w 12211050"/>
              <a:gd name="connsiteY5" fmla="*/ 666750 h 1419225"/>
              <a:gd name="connsiteX6" fmla="*/ 5334000 w 12211050"/>
              <a:gd name="connsiteY6" fmla="*/ 9525 h 1419225"/>
              <a:gd name="connsiteX7" fmla="*/ 6410325 w 12211050"/>
              <a:gd name="connsiteY7" fmla="*/ 866775 h 1419225"/>
              <a:gd name="connsiteX8" fmla="*/ 7124700 w 12211050"/>
              <a:gd name="connsiteY8" fmla="*/ 1390650 h 1419225"/>
              <a:gd name="connsiteX9" fmla="*/ 7962900 w 12211050"/>
              <a:gd name="connsiteY9" fmla="*/ 704850 h 1419225"/>
              <a:gd name="connsiteX10" fmla="*/ 8886825 w 12211050"/>
              <a:gd name="connsiteY10" fmla="*/ 9525 h 1419225"/>
              <a:gd name="connsiteX11" fmla="*/ 10029825 w 12211050"/>
              <a:gd name="connsiteY11" fmla="*/ 933450 h 1419225"/>
              <a:gd name="connsiteX12" fmla="*/ 10610850 w 12211050"/>
              <a:gd name="connsiteY12" fmla="*/ 1419225 h 1419225"/>
              <a:gd name="connsiteX13" fmla="*/ 11410950 w 12211050"/>
              <a:gd name="connsiteY13" fmla="*/ 771525 h 1419225"/>
              <a:gd name="connsiteX14" fmla="*/ 12211050 w 12211050"/>
              <a:gd name="connsiteY14" fmla="*/ 47625 h 1419225"/>
              <a:gd name="connsiteX0" fmla="*/ 0 w 12211050"/>
              <a:gd name="connsiteY0" fmla="*/ 1382796 h 1430421"/>
              <a:gd name="connsiteX1" fmla="*/ 931000 w 12211050"/>
              <a:gd name="connsiteY1" fmla="*/ 769076 h 1430421"/>
              <a:gd name="connsiteX2" fmla="*/ 1875258 w 12211050"/>
              <a:gd name="connsiteY2" fmla="*/ 0 h 1430421"/>
              <a:gd name="connsiteX3" fmla="*/ 2886075 w 12211050"/>
              <a:gd name="connsiteY3" fmla="*/ 792246 h 1430421"/>
              <a:gd name="connsiteX4" fmla="*/ 3581400 w 12211050"/>
              <a:gd name="connsiteY4" fmla="*/ 1430421 h 1430421"/>
              <a:gd name="connsiteX5" fmla="*/ 4514850 w 12211050"/>
              <a:gd name="connsiteY5" fmla="*/ 677946 h 1430421"/>
              <a:gd name="connsiteX6" fmla="*/ 5334000 w 12211050"/>
              <a:gd name="connsiteY6" fmla="*/ 20721 h 1430421"/>
              <a:gd name="connsiteX7" fmla="*/ 6410325 w 12211050"/>
              <a:gd name="connsiteY7" fmla="*/ 877971 h 1430421"/>
              <a:gd name="connsiteX8" fmla="*/ 7124700 w 12211050"/>
              <a:gd name="connsiteY8" fmla="*/ 1401846 h 1430421"/>
              <a:gd name="connsiteX9" fmla="*/ 7962900 w 12211050"/>
              <a:gd name="connsiteY9" fmla="*/ 716046 h 1430421"/>
              <a:gd name="connsiteX10" fmla="*/ 8886825 w 12211050"/>
              <a:gd name="connsiteY10" fmla="*/ 20721 h 1430421"/>
              <a:gd name="connsiteX11" fmla="*/ 10029825 w 12211050"/>
              <a:gd name="connsiteY11" fmla="*/ 944646 h 1430421"/>
              <a:gd name="connsiteX12" fmla="*/ 10610850 w 12211050"/>
              <a:gd name="connsiteY12" fmla="*/ 1430421 h 1430421"/>
              <a:gd name="connsiteX13" fmla="*/ 11410950 w 12211050"/>
              <a:gd name="connsiteY13" fmla="*/ 782721 h 1430421"/>
              <a:gd name="connsiteX14" fmla="*/ 12211050 w 12211050"/>
              <a:gd name="connsiteY14" fmla="*/ 58821 h 1430421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581400 w 12211050"/>
              <a:gd name="connsiteY4" fmla="*/ 1426689 h 1426689"/>
              <a:gd name="connsiteX5" fmla="*/ 4514850 w 12211050"/>
              <a:gd name="connsiteY5" fmla="*/ 674214 h 1426689"/>
              <a:gd name="connsiteX6" fmla="*/ 5334000 w 12211050"/>
              <a:gd name="connsiteY6" fmla="*/ 16989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581400 w 12211050"/>
              <a:gd name="connsiteY4" fmla="*/ 1426689 h 1426689"/>
              <a:gd name="connsiteX5" fmla="*/ 4514850 w 12211050"/>
              <a:gd name="connsiteY5" fmla="*/ 674214 h 1426689"/>
              <a:gd name="connsiteX6" fmla="*/ 5334000 w 12211050"/>
              <a:gd name="connsiteY6" fmla="*/ 16989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34000 w 12211050"/>
              <a:gd name="connsiteY6" fmla="*/ 16989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34000 w 12211050"/>
              <a:gd name="connsiteY6" fmla="*/ 16989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34000 w 12211050"/>
              <a:gd name="connsiteY6" fmla="*/ 16989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86075 w 12211050"/>
              <a:gd name="connsiteY3" fmla="*/ 788514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14850 w 12211050"/>
              <a:gd name="connsiteY5" fmla="*/ 674214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410325 w 12211050"/>
              <a:gd name="connsiteY7" fmla="*/ 874239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62900 w 12211050"/>
              <a:gd name="connsiteY9" fmla="*/ 712314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27243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27243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10029825 w 12211050"/>
              <a:gd name="connsiteY11" fmla="*/ 940914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923"/>
              <a:gd name="connsiteX1" fmla="*/ 931000 w 12211050"/>
              <a:gd name="connsiteY1" fmla="*/ 765344 h 1426923"/>
              <a:gd name="connsiteX2" fmla="*/ 1860329 w 12211050"/>
              <a:gd name="connsiteY2" fmla="*/ 0 h 1426923"/>
              <a:gd name="connsiteX3" fmla="*/ 2822627 w 12211050"/>
              <a:gd name="connsiteY3" fmla="*/ 807176 h 1426923"/>
              <a:gd name="connsiteX4" fmla="*/ 3614991 w 12211050"/>
              <a:gd name="connsiteY4" fmla="*/ 1426689 h 1426923"/>
              <a:gd name="connsiteX5" fmla="*/ 4522314 w 12211050"/>
              <a:gd name="connsiteY5" fmla="*/ 681678 h 1426923"/>
              <a:gd name="connsiteX6" fmla="*/ 5378787 w 12211050"/>
              <a:gd name="connsiteY6" fmla="*/ 5792 h 1426923"/>
              <a:gd name="connsiteX7" fmla="*/ 6395396 w 12211050"/>
              <a:gd name="connsiteY7" fmla="*/ 896632 h 1426923"/>
              <a:gd name="connsiteX8" fmla="*/ 7124700 w 12211050"/>
              <a:gd name="connsiteY8" fmla="*/ 1398114 h 1426923"/>
              <a:gd name="connsiteX9" fmla="*/ 7970364 w 12211050"/>
              <a:gd name="connsiteY9" fmla="*/ 742172 h 1426923"/>
              <a:gd name="connsiteX10" fmla="*/ 8886825 w 12211050"/>
              <a:gd name="connsiteY10" fmla="*/ 16989 h 1426923"/>
              <a:gd name="connsiteX11" fmla="*/ 9824551 w 12211050"/>
              <a:gd name="connsiteY11" fmla="*/ 828947 h 1426923"/>
              <a:gd name="connsiteX12" fmla="*/ 10610850 w 12211050"/>
              <a:gd name="connsiteY12" fmla="*/ 1426689 h 1426923"/>
              <a:gd name="connsiteX13" fmla="*/ 11410950 w 12211050"/>
              <a:gd name="connsiteY13" fmla="*/ 778989 h 1426923"/>
              <a:gd name="connsiteX14" fmla="*/ 12211050 w 12211050"/>
              <a:gd name="connsiteY14" fmla="*/ 55089 h 1426923"/>
              <a:gd name="connsiteX0" fmla="*/ 0 w 12211050"/>
              <a:gd name="connsiteY0" fmla="*/ 1379064 h 1426923"/>
              <a:gd name="connsiteX1" fmla="*/ 931000 w 12211050"/>
              <a:gd name="connsiteY1" fmla="*/ 765344 h 1426923"/>
              <a:gd name="connsiteX2" fmla="*/ 1860329 w 12211050"/>
              <a:gd name="connsiteY2" fmla="*/ 0 h 1426923"/>
              <a:gd name="connsiteX3" fmla="*/ 2822627 w 12211050"/>
              <a:gd name="connsiteY3" fmla="*/ 807176 h 1426923"/>
              <a:gd name="connsiteX4" fmla="*/ 3614991 w 12211050"/>
              <a:gd name="connsiteY4" fmla="*/ 1426689 h 1426923"/>
              <a:gd name="connsiteX5" fmla="*/ 4522314 w 12211050"/>
              <a:gd name="connsiteY5" fmla="*/ 681678 h 1426923"/>
              <a:gd name="connsiteX6" fmla="*/ 5378787 w 12211050"/>
              <a:gd name="connsiteY6" fmla="*/ 5792 h 1426923"/>
              <a:gd name="connsiteX7" fmla="*/ 6395396 w 12211050"/>
              <a:gd name="connsiteY7" fmla="*/ 896632 h 1426923"/>
              <a:gd name="connsiteX8" fmla="*/ 7124700 w 12211050"/>
              <a:gd name="connsiteY8" fmla="*/ 1398114 h 1426923"/>
              <a:gd name="connsiteX9" fmla="*/ 7970364 w 12211050"/>
              <a:gd name="connsiteY9" fmla="*/ 742172 h 1426923"/>
              <a:gd name="connsiteX10" fmla="*/ 8886825 w 12211050"/>
              <a:gd name="connsiteY10" fmla="*/ 16989 h 1426923"/>
              <a:gd name="connsiteX11" fmla="*/ 9824551 w 12211050"/>
              <a:gd name="connsiteY11" fmla="*/ 828947 h 1426923"/>
              <a:gd name="connsiteX12" fmla="*/ 10610850 w 12211050"/>
              <a:gd name="connsiteY12" fmla="*/ 1426689 h 1426923"/>
              <a:gd name="connsiteX13" fmla="*/ 11410950 w 12211050"/>
              <a:gd name="connsiteY13" fmla="*/ 778989 h 1426923"/>
              <a:gd name="connsiteX14" fmla="*/ 12211050 w 12211050"/>
              <a:gd name="connsiteY14" fmla="*/ 55089 h 1426923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10850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74298 w 12211050"/>
              <a:gd name="connsiteY12" fmla="*/ 1426689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92959 w 12211050"/>
              <a:gd name="connsiteY12" fmla="*/ 1389367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24551 w 12211050"/>
              <a:gd name="connsiteY11" fmla="*/ 828947 h 1426689"/>
              <a:gd name="connsiteX12" fmla="*/ 10681762 w 12211050"/>
              <a:gd name="connsiteY12" fmla="*/ 1389367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10950 w 12211050"/>
              <a:gd name="connsiteY13" fmla="*/ 778989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37076 w 12211050"/>
              <a:gd name="connsiteY13" fmla="*/ 797651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37076 w 12211050"/>
              <a:gd name="connsiteY13" fmla="*/ 797651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37076 w 12211050"/>
              <a:gd name="connsiteY13" fmla="*/ 797651 h 1426689"/>
              <a:gd name="connsiteX14" fmla="*/ 12211050 w 12211050"/>
              <a:gd name="connsiteY14" fmla="*/ 55089 h 1426689"/>
              <a:gd name="connsiteX0" fmla="*/ 0 w 12211050"/>
              <a:gd name="connsiteY0" fmla="*/ 1379064 h 1426689"/>
              <a:gd name="connsiteX1" fmla="*/ 931000 w 12211050"/>
              <a:gd name="connsiteY1" fmla="*/ 765344 h 1426689"/>
              <a:gd name="connsiteX2" fmla="*/ 1860329 w 12211050"/>
              <a:gd name="connsiteY2" fmla="*/ 0 h 1426689"/>
              <a:gd name="connsiteX3" fmla="*/ 2822627 w 12211050"/>
              <a:gd name="connsiteY3" fmla="*/ 807176 h 1426689"/>
              <a:gd name="connsiteX4" fmla="*/ 3614991 w 12211050"/>
              <a:gd name="connsiteY4" fmla="*/ 1426689 h 1426689"/>
              <a:gd name="connsiteX5" fmla="*/ 4522314 w 12211050"/>
              <a:gd name="connsiteY5" fmla="*/ 681678 h 1426689"/>
              <a:gd name="connsiteX6" fmla="*/ 5378787 w 12211050"/>
              <a:gd name="connsiteY6" fmla="*/ 5792 h 1426689"/>
              <a:gd name="connsiteX7" fmla="*/ 6395396 w 12211050"/>
              <a:gd name="connsiteY7" fmla="*/ 896632 h 1426689"/>
              <a:gd name="connsiteX8" fmla="*/ 7124700 w 12211050"/>
              <a:gd name="connsiteY8" fmla="*/ 1398114 h 1426689"/>
              <a:gd name="connsiteX9" fmla="*/ 7970364 w 12211050"/>
              <a:gd name="connsiteY9" fmla="*/ 742172 h 1426689"/>
              <a:gd name="connsiteX10" fmla="*/ 8886825 w 12211050"/>
              <a:gd name="connsiteY10" fmla="*/ 16989 h 1426689"/>
              <a:gd name="connsiteX11" fmla="*/ 9832016 w 12211050"/>
              <a:gd name="connsiteY11" fmla="*/ 799089 h 1426689"/>
              <a:gd name="connsiteX12" fmla="*/ 10681762 w 12211050"/>
              <a:gd name="connsiteY12" fmla="*/ 1389367 h 1426689"/>
              <a:gd name="connsiteX13" fmla="*/ 11448273 w 12211050"/>
              <a:gd name="connsiteY13" fmla="*/ 797651 h 1426689"/>
              <a:gd name="connsiteX14" fmla="*/ 12211050 w 12211050"/>
              <a:gd name="connsiteY14" fmla="*/ 55089 h 1426689"/>
              <a:gd name="connsiteX0" fmla="*/ 0 w 12074317"/>
              <a:gd name="connsiteY0" fmla="*/ 1379064 h 1426689"/>
              <a:gd name="connsiteX1" fmla="*/ 794267 w 12074317"/>
              <a:gd name="connsiteY1" fmla="*/ 765344 h 1426689"/>
              <a:gd name="connsiteX2" fmla="*/ 1723596 w 12074317"/>
              <a:gd name="connsiteY2" fmla="*/ 0 h 1426689"/>
              <a:gd name="connsiteX3" fmla="*/ 2685894 w 12074317"/>
              <a:gd name="connsiteY3" fmla="*/ 807176 h 1426689"/>
              <a:gd name="connsiteX4" fmla="*/ 3478258 w 12074317"/>
              <a:gd name="connsiteY4" fmla="*/ 1426689 h 1426689"/>
              <a:gd name="connsiteX5" fmla="*/ 4385581 w 12074317"/>
              <a:gd name="connsiteY5" fmla="*/ 681678 h 1426689"/>
              <a:gd name="connsiteX6" fmla="*/ 5242054 w 12074317"/>
              <a:gd name="connsiteY6" fmla="*/ 5792 h 1426689"/>
              <a:gd name="connsiteX7" fmla="*/ 6258663 w 12074317"/>
              <a:gd name="connsiteY7" fmla="*/ 896632 h 1426689"/>
              <a:gd name="connsiteX8" fmla="*/ 6987967 w 12074317"/>
              <a:gd name="connsiteY8" fmla="*/ 1398114 h 1426689"/>
              <a:gd name="connsiteX9" fmla="*/ 7833631 w 12074317"/>
              <a:gd name="connsiteY9" fmla="*/ 742172 h 1426689"/>
              <a:gd name="connsiteX10" fmla="*/ 8750092 w 12074317"/>
              <a:gd name="connsiteY10" fmla="*/ 16989 h 1426689"/>
              <a:gd name="connsiteX11" fmla="*/ 9695283 w 12074317"/>
              <a:gd name="connsiteY11" fmla="*/ 799089 h 1426689"/>
              <a:gd name="connsiteX12" fmla="*/ 10545029 w 12074317"/>
              <a:gd name="connsiteY12" fmla="*/ 1389367 h 1426689"/>
              <a:gd name="connsiteX13" fmla="*/ 11311540 w 12074317"/>
              <a:gd name="connsiteY13" fmla="*/ 797651 h 1426689"/>
              <a:gd name="connsiteX14" fmla="*/ 12074317 w 12074317"/>
              <a:gd name="connsiteY14" fmla="*/ 55089 h 1426689"/>
              <a:gd name="connsiteX0" fmla="*/ 0 w 12074317"/>
              <a:gd name="connsiteY0" fmla="*/ 1379064 h 1426689"/>
              <a:gd name="connsiteX1" fmla="*/ 794267 w 12074317"/>
              <a:gd name="connsiteY1" fmla="*/ 765344 h 1426689"/>
              <a:gd name="connsiteX2" fmla="*/ 1723596 w 12074317"/>
              <a:gd name="connsiteY2" fmla="*/ 0 h 1426689"/>
              <a:gd name="connsiteX3" fmla="*/ 2685894 w 12074317"/>
              <a:gd name="connsiteY3" fmla="*/ 807176 h 1426689"/>
              <a:gd name="connsiteX4" fmla="*/ 3478258 w 12074317"/>
              <a:gd name="connsiteY4" fmla="*/ 1426689 h 1426689"/>
              <a:gd name="connsiteX5" fmla="*/ 4385581 w 12074317"/>
              <a:gd name="connsiteY5" fmla="*/ 681678 h 1426689"/>
              <a:gd name="connsiteX6" fmla="*/ 5242054 w 12074317"/>
              <a:gd name="connsiteY6" fmla="*/ 5792 h 1426689"/>
              <a:gd name="connsiteX7" fmla="*/ 6258663 w 12074317"/>
              <a:gd name="connsiteY7" fmla="*/ 896632 h 1426689"/>
              <a:gd name="connsiteX8" fmla="*/ 6987967 w 12074317"/>
              <a:gd name="connsiteY8" fmla="*/ 1398114 h 1426689"/>
              <a:gd name="connsiteX9" fmla="*/ 7833631 w 12074317"/>
              <a:gd name="connsiteY9" fmla="*/ 742172 h 1426689"/>
              <a:gd name="connsiteX10" fmla="*/ 8750092 w 12074317"/>
              <a:gd name="connsiteY10" fmla="*/ 16989 h 1426689"/>
              <a:gd name="connsiteX11" fmla="*/ 9695283 w 12074317"/>
              <a:gd name="connsiteY11" fmla="*/ 799089 h 1426689"/>
              <a:gd name="connsiteX12" fmla="*/ 10545029 w 12074317"/>
              <a:gd name="connsiteY12" fmla="*/ 1389367 h 1426689"/>
              <a:gd name="connsiteX13" fmla="*/ 11311540 w 12074317"/>
              <a:gd name="connsiteY13" fmla="*/ 797651 h 1426689"/>
              <a:gd name="connsiteX14" fmla="*/ 12074317 w 12074317"/>
              <a:gd name="connsiteY14" fmla="*/ 55089 h 1426689"/>
              <a:gd name="connsiteX0" fmla="*/ 0 w 12074317"/>
              <a:gd name="connsiteY0" fmla="*/ 1379064 h 1426689"/>
              <a:gd name="connsiteX1" fmla="*/ 794267 w 12074317"/>
              <a:gd name="connsiteY1" fmla="*/ 765344 h 1426689"/>
              <a:gd name="connsiteX2" fmla="*/ 1723596 w 12074317"/>
              <a:gd name="connsiteY2" fmla="*/ 0 h 1426689"/>
              <a:gd name="connsiteX3" fmla="*/ 2685894 w 12074317"/>
              <a:gd name="connsiteY3" fmla="*/ 807176 h 1426689"/>
              <a:gd name="connsiteX4" fmla="*/ 3478258 w 12074317"/>
              <a:gd name="connsiteY4" fmla="*/ 1426689 h 1426689"/>
              <a:gd name="connsiteX5" fmla="*/ 4385581 w 12074317"/>
              <a:gd name="connsiteY5" fmla="*/ 681678 h 1426689"/>
              <a:gd name="connsiteX6" fmla="*/ 5242054 w 12074317"/>
              <a:gd name="connsiteY6" fmla="*/ 5792 h 1426689"/>
              <a:gd name="connsiteX7" fmla="*/ 6258663 w 12074317"/>
              <a:gd name="connsiteY7" fmla="*/ 896632 h 1426689"/>
              <a:gd name="connsiteX8" fmla="*/ 6987967 w 12074317"/>
              <a:gd name="connsiteY8" fmla="*/ 1398114 h 1426689"/>
              <a:gd name="connsiteX9" fmla="*/ 7833631 w 12074317"/>
              <a:gd name="connsiteY9" fmla="*/ 742172 h 1426689"/>
              <a:gd name="connsiteX10" fmla="*/ 8750092 w 12074317"/>
              <a:gd name="connsiteY10" fmla="*/ 16989 h 1426689"/>
              <a:gd name="connsiteX11" fmla="*/ 9695283 w 12074317"/>
              <a:gd name="connsiteY11" fmla="*/ 799089 h 1426689"/>
              <a:gd name="connsiteX12" fmla="*/ 10545029 w 12074317"/>
              <a:gd name="connsiteY12" fmla="*/ 1389367 h 1426689"/>
              <a:gd name="connsiteX13" fmla="*/ 11311540 w 12074317"/>
              <a:gd name="connsiteY13" fmla="*/ 797651 h 1426689"/>
              <a:gd name="connsiteX14" fmla="*/ 12074317 w 12074317"/>
              <a:gd name="connsiteY14" fmla="*/ 55089 h 1426689"/>
              <a:gd name="connsiteX0" fmla="*/ 0 w 12117046"/>
              <a:gd name="connsiteY0" fmla="*/ 1379064 h 1426689"/>
              <a:gd name="connsiteX1" fmla="*/ 794267 w 12117046"/>
              <a:gd name="connsiteY1" fmla="*/ 765344 h 1426689"/>
              <a:gd name="connsiteX2" fmla="*/ 1723596 w 12117046"/>
              <a:gd name="connsiteY2" fmla="*/ 0 h 1426689"/>
              <a:gd name="connsiteX3" fmla="*/ 2685894 w 12117046"/>
              <a:gd name="connsiteY3" fmla="*/ 807176 h 1426689"/>
              <a:gd name="connsiteX4" fmla="*/ 3478258 w 12117046"/>
              <a:gd name="connsiteY4" fmla="*/ 1426689 h 1426689"/>
              <a:gd name="connsiteX5" fmla="*/ 4385581 w 12117046"/>
              <a:gd name="connsiteY5" fmla="*/ 681678 h 1426689"/>
              <a:gd name="connsiteX6" fmla="*/ 5242054 w 12117046"/>
              <a:gd name="connsiteY6" fmla="*/ 5792 h 1426689"/>
              <a:gd name="connsiteX7" fmla="*/ 6258663 w 12117046"/>
              <a:gd name="connsiteY7" fmla="*/ 896632 h 1426689"/>
              <a:gd name="connsiteX8" fmla="*/ 6987967 w 12117046"/>
              <a:gd name="connsiteY8" fmla="*/ 1398114 h 1426689"/>
              <a:gd name="connsiteX9" fmla="*/ 7833631 w 12117046"/>
              <a:gd name="connsiteY9" fmla="*/ 742172 h 1426689"/>
              <a:gd name="connsiteX10" fmla="*/ 8750092 w 12117046"/>
              <a:gd name="connsiteY10" fmla="*/ 16989 h 1426689"/>
              <a:gd name="connsiteX11" fmla="*/ 9695283 w 12117046"/>
              <a:gd name="connsiteY11" fmla="*/ 799089 h 1426689"/>
              <a:gd name="connsiteX12" fmla="*/ 10545029 w 12117046"/>
              <a:gd name="connsiteY12" fmla="*/ 1389367 h 1426689"/>
              <a:gd name="connsiteX13" fmla="*/ 11311540 w 12117046"/>
              <a:gd name="connsiteY13" fmla="*/ 797651 h 1426689"/>
              <a:gd name="connsiteX14" fmla="*/ 12117046 w 12117046"/>
              <a:gd name="connsiteY14" fmla="*/ 20905 h 1426689"/>
              <a:gd name="connsiteX0" fmla="*/ 0 w 12117046"/>
              <a:gd name="connsiteY0" fmla="*/ 1379064 h 1426689"/>
              <a:gd name="connsiteX1" fmla="*/ 794267 w 12117046"/>
              <a:gd name="connsiteY1" fmla="*/ 765344 h 1426689"/>
              <a:gd name="connsiteX2" fmla="*/ 1723596 w 12117046"/>
              <a:gd name="connsiteY2" fmla="*/ 0 h 1426689"/>
              <a:gd name="connsiteX3" fmla="*/ 2685894 w 12117046"/>
              <a:gd name="connsiteY3" fmla="*/ 807176 h 1426689"/>
              <a:gd name="connsiteX4" fmla="*/ 3478258 w 12117046"/>
              <a:gd name="connsiteY4" fmla="*/ 1426689 h 1426689"/>
              <a:gd name="connsiteX5" fmla="*/ 4385581 w 12117046"/>
              <a:gd name="connsiteY5" fmla="*/ 681678 h 1426689"/>
              <a:gd name="connsiteX6" fmla="*/ 5242054 w 12117046"/>
              <a:gd name="connsiteY6" fmla="*/ 5792 h 1426689"/>
              <a:gd name="connsiteX7" fmla="*/ 6258663 w 12117046"/>
              <a:gd name="connsiteY7" fmla="*/ 896632 h 1426689"/>
              <a:gd name="connsiteX8" fmla="*/ 6987967 w 12117046"/>
              <a:gd name="connsiteY8" fmla="*/ 1398114 h 1426689"/>
              <a:gd name="connsiteX9" fmla="*/ 7833631 w 12117046"/>
              <a:gd name="connsiteY9" fmla="*/ 742172 h 1426689"/>
              <a:gd name="connsiteX10" fmla="*/ 8750092 w 12117046"/>
              <a:gd name="connsiteY10" fmla="*/ 16989 h 1426689"/>
              <a:gd name="connsiteX11" fmla="*/ 9695283 w 12117046"/>
              <a:gd name="connsiteY11" fmla="*/ 799089 h 1426689"/>
              <a:gd name="connsiteX12" fmla="*/ 10545029 w 12117046"/>
              <a:gd name="connsiteY12" fmla="*/ 1389367 h 1426689"/>
              <a:gd name="connsiteX13" fmla="*/ 11311540 w 12117046"/>
              <a:gd name="connsiteY13" fmla="*/ 797651 h 1426689"/>
              <a:gd name="connsiteX14" fmla="*/ 12117046 w 12117046"/>
              <a:gd name="connsiteY14" fmla="*/ 20905 h 142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17046" h="1426689">
                <a:moveTo>
                  <a:pt x="0" y="1379064"/>
                </a:moveTo>
                <a:cubicBezTo>
                  <a:pt x="375956" y="1390203"/>
                  <a:pt x="653128" y="986092"/>
                  <a:pt x="794267" y="765344"/>
                </a:cubicBezTo>
                <a:cubicBezTo>
                  <a:pt x="1125194" y="256437"/>
                  <a:pt x="1321757" y="27447"/>
                  <a:pt x="1723596" y="0"/>
                </a:cubicBezTo>
                <a:cubicBezTo>
                  <a:pt x="2131447" y="14022"/>
                  <a:pt x="2401207" y="386340"/>
                  <a:pt x="2685894" y="807176"/>
                </a:cubicBezTo>
                <a:cubicBezTo>
                  <a:pt x="2872882" y="1060956"/>
                  <a:pt x="3056138" y="1400576"/>
                  <a:pt x="3478258" y="1426689"/>
                </a:cubicBezTo>
                <a:cubicBezTo>
                  <a:pt x="3942429" y="1381137"/>
                  <a:pt x="4175202" y="1025809"/>
                  <a:pt x="4385581" y="681678"/>
                </a:cubicBezTo>
                <a:cubicBezTo>
                  <a:pt x="4617577" y="346904"/>
                  <a:pt x="4815983" y="4664"/>
                  <a:pt x="5242054" y="5792"/>
                </a:cubicBezTo>
                <a:cubicBezTo>
                  <a:pt x="5701599" y="15356"/>
                  <a:pt x="6004391" y="525040"/>
                  <a:pt x="6258663" y="896632"/>
                </a:cubicBezTo>
                <a:cubicBezTo>
                  <a:pt x="6459465" y="1235475"/>
                  <a:pt x="6667733" y="1398904"/>
                  <a:pt x="6987967" y="1398114"/>
                </a:cubicBezTo>
                <a:cubicBezTo>
                  <a:pt x="7345744" y="1371056"/>
                  <a:pt x="7610215" y="1108865"/>
                  <a:pt x="7833631" y="742172"/>
                </a:cubicBezTo>
                <a:cubicBezTo>
                  <a:pt x="8040835" y="390964"/>
                  <a:pt x="8322685" y="9901"/>
                  <a:pt x="8750092" y="16989"/>
                </a:cubicBezTo>
                <a:cubicBezTo>
                  <a:pt x="9231862" y="3991"/>
                  <a:pt x="9407589" y="386611"/>
                  <a:pt x="9695283" y="799089"/>
                </a:cubicBezTo>
                <a:cubicBezTo>
                  <a:pt x="9901400" y="1110303"/>
                  <a:pt x="10107514" y="1380465"/>
                  <a:pt x="10545029" y="1389367"/>
                </a:cubicBezTo>
                <a:cubicBezTo>
                  <a:pt x="10998342" y="1389937"/>
                  <a:pt x="11112021" y="1103125"/>
                  <a:pt x="11311540" y="797651"/>
                </a:cubicBezTo>
                <a:cubicBezTo>
                  <a:pt x="11552114" y="421990"/>
                  <a:pt x="11757040" y="34538"/>
                  <a:pt x="12117046" y="20905"/>
                </a:cubicBez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366">
            <a:extLst>
              <a:ext uri="{FF2B5EF4-FFF2-40B4-BE49-F238E27FC236}">
                <a16:creationId xmlns:a16="http://schemas.microsoft.com/office/drawing/2014/main" id="{947366A5-1B84-9065-E694-9ADBE542F47B}"/>
              </a:ext>
            </a:extLst>
          </p:cNvPr>
          <p:cNvGrpSpPr/>
          <p:nvPr/>
        </p:nvGrpSpPr>
        <p:grpSpPr>
          <a:xfrm>
            <a:off x="1434353" y="1708104"/>
            <a:ext cx="645459" cy="1007548"/>
            <a:chOff x="3344523" y="3582359"/>
            <a:chExt cx="565997" cy="875435"/>
          </a:xfrm>
        </p:grpSpPr>
        <p:sp>
          <p:nvSpPr>
            <p:cNvPr id="12" name="자유형: 도형 367">
              <a:extLst>
                <a:ext uri="{FF2B5EF4-FFF2-40B4-BE49-F238E27FC236}">
                  <a16:creationId xmlns:a16="http://schemas.microsoft.com/office/drawing/2014/main" id="{D5A6B8DD-F93F-EF49-6282-36CAD2A11B9E}"/>
                </a:ext>
              </a:extLst>
            </p:cNvPr>
            <p:cNvSpPr/>
            <p:nvPr/>
          </p:nvSpPr>
          <p:spPr>
            <a:xfrm>
              <a:off x="3344523" y="3582359"/>
              <a:ext cx="565997" cy="875435"/>
            </a:xfrm>
            <a:custGeom>
              <a:avLst/>
              <a:gdLst>
                <a:gd name="connsiteX0" fmla="*/ 281874 w 565997"/>
                <a:gd name="connsiteY0" fmla="*/ 7 h 875435"/>
                <a:gd name="connsiteX1" fmla="*/ 430959 w 565997"/>
                <a:gd name="connsiteY1" fmla="*/ 44399 h 875435"/>
                <a:gd name="connsiteX2" fmla="*/ 564682 w 565997"/>
                <a:gd name="connsiteY2" fmla="*/ 311117 h 875435"/>
                <a:gd name="connsiteX3" fmla="*/ 415858 w 565997"/>
                <a:gd name="connsiteY3" fmla="*/ 706557 h 875435"/>
                <a:gd name="connsiteX4" fmla="*/ 282814 w 565997"/>
                <a:gd name="connsiteY4" fmla="*/ 875435 h 875435"/>
                <a:gd name="connsiteX5" fmla="*/ 242756 w 565997"/>
                <a:gd name="connsiteY5" fmla="*/ 831880 h 875435"/>
                <a:gd name="connsiteX6" fmla="*/ 8182 w 565997"/>
                <a:gd name="connsiteY6" fmla="*/ 364674 h 875435"/>
                <a:gd name="connsiteX7" fmla="*/ 132534 w 565997"/>
                <a:gd name="connsiteY7" fmla="*/ 45710 h 875435"/>
                <a:gd name="connsiteX8" fmla="*/ 281874 w 565997"/>
                <a:gd name="connsiteY8" fmla="*/ 7 h 87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997" h="875435">
                  <a:moveTo>
                    <a:pt x="281874" y="7"/>
                  </a:moveTo>
                  <a:cubicBezTo>
                    <a:pt x="331965" y="-346"/>
                    <a:pt x="382015" y="14319"/>
                    <a:pt x="430959" y="44399"/>
                  </a:cubicBezTo>
                  <a:cubicBezTo>
                    <a:pt x="528896" y="104462"/>
                    <a:pt x="574539" y="196282"/>
                    <a:pt x="564682" y="311117"/>
                  </a:cubicBezTo>
                  <a:cubicBezTo>
                    <a:pt x="552203" y="456348"/>
                    <a:pt x="490926" y="584390"/>
                    <a:pt x="415858" y="706557"/>
                  </a:cubicBezTo>
                  <a:cubicBezTo>
                    <a:pt x="378567" y="767203"/>
                    <a:pt x="335304" y="823383"/>
                    <a:pt x="282814" y="875435"/>
                  </a:cubicBezTo>
                  <a:cubicBezTo>
                    <a:pt x="268733" y="860188"/>
                    <a:pt x="255089" y="846593"/>
                    <a:pt x="242756" y="831880"/>
                  </a:cubicBezTo>
                  <a:cubicBezTo>
                    <a:pt x="127678" y="694709"/>
                    <a:pt x="44987" y="540884"/>
                    <a:pt x="8182" y="364674"/>
                  </a:cubicBezTo>
                  <a:cubicBezTo>
                    <a:pt x="-20078" y="229348"/>
                    <a:pt x="25710" y="110920"/>
                    <a:pt x="132534" y="45710"/>
                  </a:cubicBezTo>
                  <a:cubicBezTo>
                    <a:pt x="181648" y="15727"/>
                    <a:pt x="231782" y="359"/>
                    <a:pt x="281874" y="7"/>
                  </a:cubicBezTo>
                  <a:close/>
                </a:path>
              </a:pathLst>
            </a:custGeom>
            <a:solidFill>
              <a:schemeClr val="accent5"/>
            </a:solidFill>
            <a:ln w="48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/>
            </a:p>
          </p:txBody>
        </p:sp>
        <p:sp>
          <p:nvSpPr>
            <p:cNvPr id="13" name="타원 368">
              <a:extLst>
                <a:ext uri="{FF2B5EF4-FFF2-40B4-BE49-F238E27FC236}">
                  <a16:creationId xmlns:a16="http://schemas.microsoft.com/office/drawing/2014/main" id="{5A6E7064-B4B7-BCF3-5E2E-AF48027392D4}"/>
                </a:ext>
              </a:extLst>
            </p:cNvPr>
            <p:cNvSpPr/>
            <p:nvPr/>
          </p:nvSpPr>
          <p:spPr>
            <a:xfrm>
              <a:off x="3390373" y="3640982"/>
              <a:ext cx="473210" cy="4732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Subtitle 13">
            <a:extLst>
              <a:ext uri="{FF2B5EF4-FFF2-40B4-BE49-F238E27FC236}">
                <a16:creationId xmlns:a16="http://schemas.microsoft.com/office/drawing/2014/main" id="{4398839B-BE08-538A-869A-2D620E84A9D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7882" y="4485712"/>
            <a:ext cx="2187389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/>
              <a:t>‘</a:t>
            </a:r>
            <a:r>
              <a:rPr lang="en-US" sz="1500" b="1" i="1" dirty="0">
                <a:solidFill>
                  <a:srgbClr val="002060"/>
                </a:solidFill>
              </a:rPr>
              <a:t>Graphite India Limited’ (GIL) commenced manufacturing Graphite Electrodes as well as Carbon &amp; Graphite Specialty products in 1967 in collaboration with Great Lakes Carbon Corporation of USA.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314E4-D7B4-1FEB-6AD4-5933F1DD9795}"/>
              </a:ext>
            </a:extLst>
          </p:cNvPr>
          <p:cNvSpPr txBox="1"/>
          <p:nvPr/>
        </p:nvSpPr>
        <p:spPr>
          <a:xfrm>
            <a:off x="1165675" y="1183104"/>
            <a:ext cx="1181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5"/>
                </a:solidFill>
                <a:cs typeface="Arial" pitchFamily="34" charset="0"/>
              </a:rPr>
              <a:t>1967</a:t>
            </a:r>
            <a:endParaRPr lang="ko-KR" altLang="en-US" sz="2400" b="1" dirty="0">
              <a:solidFill>
                <a:schemeClr val="accent5"/>
              </a:solidFill>
              <a:cs typeface="Arial" pitchFamily="34" charset="0"/>
            </a:endParaRPr>
          </a:p>
        </p:txBody>
      </p:sp>
      <p:grpSp>
        <p:nvGrpSpPr>
          <p:cNvPr id="16" name="그룹 363">
            <a:extLst>
              <a:ext uri="{FF2B5EF4-FFF2-40B4-BE49-F238E27FC236}">
                <a16:creationId xmlns:a16="http://schemas.microsoft.com/office/drawing/2014/main" id="{08A631B1-9235-CB35-7089-8DAE9310243F}"/>
              </a:ext>
            </a:extLst>
          </p:cNvPr>
          <p:cNvGrpSpPr/>
          <p:nvPr/>
        </p:nvGrpSpPr>
        <p:grpSpPr>
          <a:xfrm rot="221149">
            <a:off x="3284891" y="3415312"/>
            <a:ext cx="560457" cy="893505"/>
            <a:chOff x="3344523" y="3582359"/>
            <a:chExt cx="565997" cy="875435"/>
          </a:xfrm>
        </p:grpSpPr>
        <p:sp>
          <p:nvSpPr>
            <p:cNvPr id="17" name="자유형: 도형 364">
              <a:extLst>
                <a:ext uri="{FF2B5EF4-FFF2-40B4-BE49-F238E27FC236}">
                  <a16:creationId xmlns:a16="http://schemas.microsoft.com/office/drawing/2014/main" id="{A6D5F649-876B-359E-2D13-74B944F50D78}"/>
                </a:ext>
              </a:extLst>
            </p:cNvPr>
            <p:cNvSpPr/>
            <p:nvPr/>
          </p:nvSpPr>
          <p:spPr>
            <a:xfrm>
              <a:off x="3344523" y="3582359"/>
              <a:ext cx="565997" cy="875435"/>
            </a:xfrm>
            <a:custGeom>
              <a:avLst/>
              <a:gdLst>
                <a:gd name="connsiteX0" fmla="*/ 281874 w 565997"/>
                <a:gd name="connsiteY0" fmla="*/ 7 h 875435"/>
                <a:gd name="connsiteX1" fmla="*/ 430959 w 565997"/>
                <a:gd name="connsiteY1" fmla="*/ 44399 h 875435"/>
                <a:gd name="connsiteX2" fmla="*/ 564682 w 565997"/>
                <a:gd name="connsiteY2" fmla="*/ 311117 h 875435"/>
                <a:gd name="connsiteX3" fmla="*/ 415858 w 565997"/>
                <a:gd name="connsiteY3" fmla="*/ 706557 h 875435"/>
                <a:gd name="connsiteX4" fmla="*/ 282814 w 565997"/>
                <a:gd name="connsiteY4" fmla="*/ 875435 h 875435"/>
                <a:gd name="connsiteX5" fmla="*/ 242756 w 565997"/>
                <a:gd name="connsiteY5" fmla="*/ 831880 h 875435"/>
                <a:gd name="connsiteX6" fmla="*/ 8182 w 565997"/>
                <a:gd name="connsiteY6" fmla="*/ 364674 h 875435"/>
                <a:gd name="connsiteX7" fmla="*/ 132534 w 565997"/>
                <a:gd name="connsiteY7" fmla="*/ 45710 h 875435"/>
                <a:gd name="connsiteX8" fmla="*/ 281874 w 565997"/>
                <a:gd name="connsiteY8" fmla="*/ 7 h 87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997" h="875435">
                  <a:moveTo>
                    <a:pt x="281874" y="7"/>
                  </a:moveTo>
                  <a:cubicBezTo>
                    <a:pt x="331965" y="-346"/>
                    <a:pt x="382015" y="14319"/>
                    <a:pt x="430959" y="44399"/>
                  </a:cubicBezTo>
                  <a:cubicBezTo>
                    <a:pt x="528896" y="104462"/>
                    <a:pt x="574539" y="196282"/>
                    <a:pt x="564682" y="311117"/>
                  </a:cubicBezTo>
                  <a:cubicBezTo>
                    <a:pt x="552203" y="456348"/>
                    <a:pt x="490926" y="584390"/>
                    <a:pt x="415858" y="706557"/>
                  </a:cubicBezTo>
                  <a:cubicBezTo>
                    <a:pt x="378567" y="767203"/>
                    <a:pt x="335304" y="823383"/>
                    <a:pt x="282814" y="875435"/>
                  </a:cubicBezTo>
                  <a:cubicBezTo>
                    <a:pt x="268733" y="860188"/>
                    <a:pt x="255089" y="846593"/>
                    <a:pt x="242756" y="831880"/>
                  </a:cubicBezTo>
                  <a:cubicBezTo>
                    <a:pt x="127678" y="694709"/>
                    <a:pt x="44987" y="540884"/>
                    <a:pt x="8182" y="364674"/>
                  </a:cubicBezTo>
                  <a:cubicBezTo>
                    <a:pt x="-20078" y="229348"/>
                    <a:pt x="25710" y="110920"/>
                    <a:pt x="132534" y="45710"/>
                  </a:cubicBezTo>
                  <a:cubicBezTo>
                    <a:pt x="181648" y="15727"/>
                    <a:pt x="231782" y="359"/>
                    <a:pt x="281874" y="7"/>
                  </a:cubicBezTo>
                  <a:close/>
                </a:path>
              </a:pathLst>
            </a:custGeom>
            <a:solidFill>
              <a:schemeClr val="accent6"/>
            </a:solidFill>
            <a:ln w="48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8" name="타원 365">
              <a:extLst>
                <a:ext uri="{FF2B5EF4-FFF2-40B4-BE49-F238E27FC236}">
                  <a16:creationId xmlns:a16="http://schemas.microsoft.com/office/drawing/2014/main" id="{0DDFF271-8919-AE7B-D249-B69170518D85}"/>
                </a:ext>
              </a:extLst>
            </p:cNvPr>
            <p:cNvSpPr/>
            <p:nvPr/>
          </p:nvSpPr>
          <p:spPr>
            <a:xfrm>
              <a:off x="3390373" y="3640982"/>
              <a:ext cx="473210" cy="4732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9F497CC-B063-7AD7-1249-4F935F5B3CAC}"/>
              </a:ext>
            </a:extLst>
          </p:cNvPr>
          <p:cNvSpPr txBox="1"/>
          <p:nvPr/>
        </p:nvSpPr>
        <p:spPr>
          <a:xfrm>
            <a:off x="3053657" y="4631087"/>
            <a:ext cx="10405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6"/>
                </a:solidFill>
                <a:cs typeface="Arial" pitchFamily="34" charset="0"/>
              </a:rPr>
              <a:t>1983</a:t>
            </a:r>
            <a:endParaRPr lang="ko-KR" altLang="en-US" sz="24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D894F-1742-0E38-774C-D69A6A7CBB80}"/>
              </a:ext>
            </a:extLst>
          </p:cNvPr>
          <p:cNvSpPr txBox="1"/>
          <p:nvPr/>
        </p:nvSpPr>
        <p:spPr>
          <a:xfrm>
            <a:off x="2239497" y="836109"/>
            <a:ext cx="266886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i="1" dirty="0">
                <a:solidFill>
                  <a:srgbClr val="002060"/>
                </a:solidFill>
              </a:rPr>
              <a:t>In 1983 We collaborated with </a:t>
            </a:r>
            <a:r>
              <a:rPr lang="en-US" sz="1500" b="1" i="1" dirty="0" err="1">
                <a:solidFill>
                  <a:srgbClr val="002060"/>
                </a:solidFill>
              </a:rPr>
              <a:t>Vicarb</a:t>
            </a:r>
            <a:r>
              <a:rPr lang="en-US" sz="1500" b="1" i="1" dirty="0">
                <a:solidFill>
                  <a:srgbClr val="002060"/>
                </a:solidFill>
              </a:rPr>
              <a:t> SA, France &amp; started an integrated facility for design, manufacture and supply of Graphite Heat, Mass Transfer &amp; Turnkey Systems under the name ‘Graphite </a:t>
            </a:r>
            <a:r>
              <a:rPr lang="en-US" sz="1500" b="1" i="1" dirty="0" err="1">
                <a:solidFill>
                  <a:srgbClr val="002060"/>
                </a:solidFill>
              </a:rPr>
              <a:t>Vicarb</a:t>
            </a:r>
            <a:r>
              <a:rPr lang="en-US" sz="1500" b="1" i="1" dirty="0">
                <a:solidFill>
                  <a:srgbClr val="002060"/>
                </a:solidFill>
              </a:rPr>
              <a:t>’. Collaboration lasted till 1994 as </a:t>
            </a:r>
            <a:r>
              <a:rPr lang="en-US" sz="1500" b="1" i="1" dirty="0" err="1">
                <a:solidFill>
                  <a:srgbClr val="002060"/>
                </a:solidFill>
              </a:rPr>
              <a:t>Vicarb</a:t>
            </a:r>
            <a:r>
              <a:rPr lang="en-US" sz="1500" b="1" i="1" dirty="0">
                <a:solidFill>
                  <a:srgbClr val="002060"/>
                </a:solidFill>
              </a:rPr>
              <a:t> was sold out</a:t>
            </a:r>
            <a:r>
              <a:rPr lang="en-US" sz="1600" b="1" i="1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1" name="그룹 369">
            <a:extLst>
              <a:ext uri="{FF2B5EF4-FFF2-40B4-BE49-F238E27FC236}">
                <a16:creationId xmlns:a16="http://schemas.microsoft.com/office/drawing/2014/main" id="{620225FE-6526-9B3D-B851-CE6A1555E231}"/>
              </a:ext>
            </a:extLst>
          </p:cNvPr>
          <p:cNvGrpSpPr/>
          <p:nvPr/>
        </p:nvGrpSpPr>
        <p:grpSpPr>
          <a:xfrm>
            <a:off x="5021141" y="1649506"/>
            <a:ext cx="590765" cy="875062"/>
            <a:chOff x="3344523" y="3582359"/>
            <a:chExt cx="565997" cy="875435"/>
          </a:xfrm>
        </p:grpSpPr>
        <p:sp>
          <p:nvSpPr>
            <p:cNvPr id="22" name="자유형: 도형 370">
              <a:extLst>
                <a:ext uri="{FF2B5EF4-FFF2-40B4-BE49-F238E27FC236}">
                  <a16:creationId xmlns:a16="http://schemas.microsoft.com/office/drawing/2014/main" id="{DCD0BFFD-9158-34D0-216F-49A87A6C5886}"/>
                </a:ext>
              </a:extLst>
            </p:cNvPr>
            <p:cNvSpPr/>
            <p:nvPr/>
          </p:nvSpPr>
          <p:spPr>
            <a:xfrm>
              <a:off x="3344523" y="3582359"/>
              <a:ext cx="565997" cy="875435"/>
            </a:xfrm>
            <a:custGeom>
              <a:avLst/>
              <a:gdLst>
                <a:gd name="connsiteX0" fmla="*/ 281874 w 565997"/>
                <a:gd name="connsiteY0" fmla="*/ 7 h 875435"/>
                <a:gd name="connsiteX1" fmla="*/ 430959 w 565997"/>
                <a:gd name="connsiteY1" fmla="*/ 44399 h 875435"/>
                <a:gd name="connsiteX2" fmla="*/ 564682 w 565997"/>
                <a:gd name="connsiteY2" fmla="*/ 311117 h 875435"/>
                <a:gd name="connsiteX3" fmla="*/ 415858 w 565997"/>
                <a:gd name="connsiteY3" fmla="*/ 706557 h 875435"/>
                <a:gd name="connsiteX4" fmla="*/ 282814 w 565997"/>
                <a:gd name="connsiteY4" fmla="*/ 875435 h 875435"/>
                <a:gd name="connsiteX5" fmla="*/ 242756 w 565997"/>
                <a:gd name="connsiteY5" fmla="*/ 831880 h 875435"/>
                <a:gd name="connsiteX6" fmla="*/ 8182 w 565997"/>
                <a:gd name="connsiteY6" fmla="*/ 364674 h 875435"/>
                <a:gd name="connsiteX7" fmla="*/ 132534 w 565997"/>
                <a:gd name="connsiteY7" fmla="*/ 45710 h 875435"/>
                <a:gd name="connsiteX8" fmla="*/ 281874 w 565997"/>
                <a:gd name="connsiteY8" fmla="*/ 7 h 87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997" h="875435">
                  <a:moveTo>
                    <a:pt x="281874" y="7"/>
                  </a:moveTo>
                  <a:cubicBezTo>
                    <a:pt x="331965" y="-346"/>
                    <a:pt x="382015" y="14319"/>
                    <a:pt x="430959" y="44399"/>
                  </a:cubicBezTo>
                  <a:cubicBezTo>
                    <a:pt x="528896" y="104462"/>
                    <a:pt x="574539" y="196282"/>
                    <a:pt x="564682" y="311117"/>
                  </a:cubicBezTo>
                  <a:cubicBezTo>
                    <a:pt x="552203" y="456348"/>
                    <a:pt x="490926" y="584390"/>
                    <a:pt x="415858" y="706557"/>
                  </a:cubicBezTo>
                  <a:cubicBezTo>
                    <a:pt x="378567" y="767203"/>
                    <a:pt x="335304" y="823383"/>
                    <a:pt x="282814" y="875435"/>
                  </a:cubicBezTo>
                  <a:cubicBezTo>
                    <a:pt x="268733" y="860188"/>
                    <a:pt x="255089" y="846593"/>
                    <a:pt x="242756" y="831880"/>
                  </a:cubicBezTo>
                  <a:cubicBezTo>
                    <a:pt x="127678" y="694709"/>
                    <a:pt x="44987" y="540884"/>
                    <a:pt x="8182" y="364674"/>
                  </a:cubicBezTo>
                  <a:cubicBezTo>
                    <a:pt x="-20078" y="229348"/>
                    <a:pt x="25710" y="110920"/>
                    <a:pt x="132534" y="45710"/>
                  </a:cubicBezTo>
                  <a:cubicBezTo>
                    <a:pt x="181648" y="15727"/>
                    <a:pt x="231782" y="359"/>
                    <a:pt x="281874" y="7"/>
                  </a:cubicBezTo>
                  <a:close/>
                </a:path>
              </a:pathLst>
            </a:custGeom>
            <a:solidFill>
              <a:schemeClr val="accent1"/>
            </a:solidFill>
            <a:ln w="48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/>
            </a:p>
          </p:txBody>
        </p:sp>
        <p:sp>
          <p:nvSpPr>
            <p:cNvPr id="23" name="타원 371">
              <a:extLst>
                <a:ext uri="{FF2B5EF4-FFF2-40B4-BE49-F238E27FC236}">
                  <a16:creationId xmlns:a16="http://schemas.microsoft.com/office/drawing/2014/main" id="{2DCB76AD-4669-5782-DA7A-FE95832A64B6}"/>
                </a:ext>
              </a:extLst>
            </p:cNvPr>
            <p:cNvSpPr/>
            <p:nvPr/>
          </p:nvSpPr>
          <p:spPr>
            <a:xfrm>
              <a:off x="3390373" y="3640982"/>
              <a:ext cx="473210" cy="4732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444161-213F-69B3-0627-44621AF11562}"/>
              </a:ext>
            </a:extLst>
          </p:cNvPr>
          <p:cNvSpPr txBox="1"/>
          <p:nvPr/>
        </p:nvSpPr>
        <p:spPr>
          <a:xfrm>
            <a:off x="4081073" y="4470160"/>
            <a:ext cx="2526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002060"/>
                </a:solidFill>
              </a:rPr>
              <a:t>The name of company was changed to Carbon </a:t>
            </a:r>
            <a:r>
              <a:rPr lang="en-US" sz="1500" b="1" i="1" dirty="0" err="1">
                <a:solidFill>
                  <a:srgbClr val="002060"/>
                </a:solidFill>
              </a:rPr>
              <a:t>Everflow</a:t>
            </a:r>
            <a:r>
              <a:rPr lang="en-US" sz="1500" b="1" i="1" dirty="0">
                <a:solidFill>
                  <a:srgbClr val="002060"/>
                </a:solidFill>
              </a:rPr>
              <a:t> Ltd. in 1995 after merger of Nashik based company divisions (Graphite Electrodes, Equipment  &amp; Glass Reinforced Plastics division).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032C4E-577D-A01A-B110-23CDADEA3B96}"/>
              </a:ext>
            </a:extLst>
          </p:cNvPr>
          <p:cNvSpPr txBox="1"/>
          <p:nvPr/>
        </p:nvSpPr>
        <p:spPr>
          <a:xfrm>
            <a:off x="4722957" y="1170657"/>
            <a:ext cx="1181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1995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26" name="그룹 372">
            <a:extLst>
              <a:ext uri="{FF2B5EF4-FFF2-40B4-BE49-F238E27FC236}">
                <a16:creationId xmlns:a16="http://schemas.microsoft.com/office/drawing/2014/main" id="{D3522099-BD4E-933F-01C3-17633AC30255}"/>
              </a:ext>
            </a:extLst>
          </p:cNvPr>
          <p:cNvGrpSpPr/>
          <p:nvPr/>
        </p:nvGrpSpPr>
        <p:grpSpPr>
          <a:xfrm>
            <a:off x="6715491" y="3398221"/>
            <a:ext cx="616737" cy="941134"/>
            <a:chOff x="3344523" y="3582359"/>
            <a:chExt cx="565997" cy="875435"/>
          </a:xfrm>
        </p:grpSpPr>
        <p:sp>
          <p:nvSpPr>
            <p:cNvPr id="27" name="자유형: 도형 373">
              <a:extLst>
                <a:ext uri="{FF2B5EF4-FFF2-40B4-BE49-F238E27FC236}">
                  <a16:creationId xmlns:a16="http://schemas.microsoft.com/office/drawing/2014/main" id="{9EBBFC98-BFBE-1E89-C635-58869FEC10B2}"/>
                </a:ext>
              </a:extLst>
            </p:cNvPr>
            <p:cNvSpPr/>
            <p:nvPr/>
          </p:nvSpPr>
          <p:spPr>
            <a:xfrm>
              <a:off x="3344523" y="3582359"/>
              <a:ext cx="565997" cy="875435"/>
            </a:xfrm>
            <a:custGeom>
              <a:avLst/>
              <a:gdLst>
                <a:gd name="connsiteX0" fmla="*/ 281874 w 565997"/>
                <a:gd name="connsiteY0" fmla="*/ 7 h 875435"/>
                <a:gd name="connsiteX1" fmla="*/ 430959 w 565997"/>
                <a:gd name="connsiteY1" fmla="*/ 44399 h 875435"/>
                <a:gd name="connsiteX2" fmla="*/ 564682 w 565997"/>
                <a:gd name="connsiteY2" fmla="*/ 311117 h 875435"/>
                <a:gd name="connsiteX3" fmla="*/ 415858 w 565997"/>
                <a:gd name="connsiteY3" fmla="*/ 706557 h 875435"/>
                <a:gd name="connsiteX4" fmla="*/ 282814 w 565997"/>
                <a:gd name="connsiteY4" fmla="*/ 875435 h 875435"/>
                <a:gd name="connsiteX5" fmla="*/ 242756 w 565997"/>
                <a:gd name="connsiteY5" fmla="*/ 831880 h 875435"/>
                <a:gd name="connsiteX6" fmla="*/ 8182 w 565997"/>
                <a:gd name="connsiteY6" fmla="*/ 364674 h 875435"/>
                <a:gd name="connsiteX7" fmla="*/ 132534 w 565997"/>
                <a:gd name="connsiteY7" fmla="*/ 45710 h 875435"/>
                <a:gd name="connsiteX8" fmla="*/ 281874 w 565997"/>
                <a:gd name="connsiteY8" fmla="*/ 7 h 87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997" h="875435">
                  <a:moveTo>
                    <a:pt x="281874" y="7"/>
                  </a:moveTo>
                  <a:cubicBezTo>
                    <a:pt x="331965" y="-346"/>
                    <a:pt x="382015" y="14319"/>
                    <a:pt x="430959" y="44399"/>
                  </a:cubicBezTo>
                  <a:cubicBezTo>
                    <a:pt x="528896" y="104462"/>
                    <a:pt x="574539" y="196282"/>
                    <a:pt x="564682" y="311117"/>
                  </a:cubicBezTo>
                  <a:cubicBezTo>
                    <a:pt x="552203" y="456348"/>
                    <a:pt x="490926" y="584390"/>
                    <a:pt x="415858" y="706557"/>
                  </a:cubicBezTo>
                  <a:cubicBezTo>
                    <a:pt x="378567" y="767203"/>
                    <a:pt x="335304" y="823383"/>
                    <a:pt x="282814" y="875435"/>
                  </a:cubicBezTo>
                  <a:cubicBezTo>
                    <a:pt x="268733" y="860188"/>
                    <a:pt x="255089" y="846593"/>
                    <a:pt x="242756" y="831880"/>
                  </a:cubicBezTo>
                  <a:cubicBezTo>
                    <a:pt x="127678" y="694709"/>
                    <a:pt x="44987" y="540884"/>
                    <a:pt x="8182" y="364674"/>
                  </a:cubicBezTo>
                  <a:cubicBezTo>
                    <a:pt x="-20078" y="229348"/>
                    <a:pt x="25710" y="110920"/>
                    <a:pt x="132534" y="45710"/>
                  </a:cubicBezTo>
                  <a:cubicBezTo>
                    <a:pt x="181648" y="15727"/>
                    <a:pt x="231782" y="359"/>
                    <a:pt x="281874" y="7"/>
                  </a:cubicBezTo>
                  <a:close/>
                </a:path>
              </a:pathLst>
            </a:custGeom>
            <a:solidFill>
              <a:schemeClr val="accent2"/>
            </a:solidFill>
            <a:ln w="48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/>
            </a:p>
          </p:txBody>
        </p:sp>
        <p:sp>
          <p:nvSpPr>
            <p:cNvPr id="28" name="타원 374">
              <a:extLst>
                <a:ext uri="{FF2B5EF4-FFF2-40B4-BE49-F238E27FC236}">
                  <a16:creationId xmlns:a16="http://schemas.microsoft.com/office/drawing/2014/main" id="{144C79CC-4E05-3864-A73F-2AA665F2849C}"/>
                </a:ext>
              </a:extLst>
            </p:cNvPr>
            <p:cNvSpPr/>
            <p:nvPr/>
          </p:nvSpPr>
          <p:spPr>
            <a:xfrm>
              <a:off x="3390373" y="3640982"/>
              <a:ext cx="473210" cy="4732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6598CD7-BAC0-5128-60EF-6CA6EBC5FD52}"/>
              </a:ext>
            </a:extLst>
          </p:cNvPr>
          <p:cNvSpPr txBox="1"/>
          <p:nvPr/>
        </p:nvSpPr>
        <p:spPr>
          <a:xfrm>
            <a:off x="6453220" y="4577070"/>
            <a:ext cx="1181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2"/>
                </a:solidFill>
                <a:cs typeface="Arial" pitchFamily="34" charset="0"/>
              </a:rPr>
              <a:t>2002</a:t>
            </a:r>
            <a:endParaRPr lang="ko-KR" altLang="en-US" sz="2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4B7870-B2CB-70ED-B460-1EED1385A905}"/>
              </a:ext>
            </a:extLst>
          </p:cNvPr>
          <p:cNvSpPr txBox="1"/>
          <p:nvPr/>
        </p:nvSpPr>
        <p:spPr>
          <a:xfrm>
            <a:off x="5983928" y="1427443"/>
            <a:ext cx="21315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i="1" dirty="0">
                <a:solidFill>
                  <a:srgbClr val="002060"/>
                </a:solidFill>
                <a:cs typeface="Arial" pitchFamily="34" charset="0"/>
              </a:rPr>
              <a:t>In year 2002 our  final consolidation took place, and all group companies came under name of Graphite India</a:t>
            </a:r>
            <a:endParaRPr lang="ko-KR" altLang="en-US" sz="1500" b="1" i="1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37" name="그룹 375">
            <a:extLst>
              <a:ext uri="{FF2B5EF4-FFF2-40B4-BE49-F238E27FC236}">
                <a16:creationId xmlns:a16="http://schemas.microsoft.com/office/drawing/2014/main" id="{FEF8BF1B-E087-38BF-248A-374705E1E7B6}"/>
              </a:ext>
            </a:extLst>
          </p:cNvPr>
          <p:cNvGrpSpPr/>
          <p:nvPr/>
        </p:nvGrpSpPr>
        <p:grpSpPr>
          <a:xfrm>
            <a:off x="8624047" y="1619988"/>
            <a:ext cx="567035" cy="906753"/>
            <a:chOff x="3344523" y="3582359"/>
            <a:chExt cx="565997" cy="875435"/>
          </a:xfrm>
        </p:grpSpPr>
        <p:sp>
          <p:nvSpPr>
            <p:cNvPr id="38" name="자유형: 도형 376">
              <a:extLst>
                <a:ext uri="{FF2B5EF4-FFF2-40B4-BE49-F238E27FC236}">
                  <a16:creationId xmlns:a16="http://schemas.microsoft.com/office/drawing/2014/main" id="{39AFAD80-A18B-9D45-55A0-7F1668B2A0F4}"/>
                </a:ext>
              </a:extLst>
            </p:cNvPr>
            <p:cNvSpPr/>
            <p:nvPr/>
          </p:nvSpPr>
          <p:spPr>
            <a:xfrm>
              <a:off x="3344523" y="3582359"/>
              <a:ext cx="565997" cy="875435"/>
            </a:xfrm>
            <a:custGeom>
              <a:avLst/>
              <a:gdLst>
                <a:gd name="connsiteX0" fmla="*/ 281874 w 565997"/>
                <a:gd name="connsiteY0" fmla="*/ 7 h 875435"/>
                <a:gd name="connsiteX1" fmla="*/ 430959 w 565997"/>
                <a:gd name="connsiteY1" fmla="*/ 44399 h 875435"/>
                <a:gd name="connsiteX2" fmla="*/ 564682 w 565997"/>
                <a:gd name="connsiteY2" fmla="*/ 311117 h 875435"/>
                <a:gd name="connsiteX3" fmla="*/ 415858 w 565997"/>
                <a:gd name="connsiteY3" fmla="*/ 706557 h 875435"/>
                <a:gd name="connsiteX4" fmla="*/ 282814 w 565997"/>
                <a:gd name="connsiteY4" fmla="*/ 875435 h 875435"/>
                <a:gd name="connsiteX5" fmla="*/ 242756 w 565997"/>
                <a:gd name="connsiteY5" fmla="*/ 831880 h 875435"/>
                <a:gd name="connsiteX6" fmla="*/ 8182 w 565997"/>
                <a:gd name="connsiteY6" fmla="*/ 364674 h 875435"/>
                <a:gd name="connsiteX7" fmla="*/ 132534 w 565997"/>
                <a:gd name="connsiteY7" fmla="*/ 45710 h 875435"/>
                <a:gd name="connsiteX8" fmla="*/ 281874 w 565997"/>
                <a:gd name="connsiteY8" fmla="*/ 7 h 87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997" h="875435">
                  <a:moveTo>
                    <a:pt x="281874" y="7"/>
                  </a:moveTo>
                  <a:cubicBezTo>
                    <a:pt x="331965" y="-346"/>
                    <a:pt x="382015" y="14319"/>
                    <a:pt x="430959" y="44399"/>
                  </a:cubicBezTo>
                  <a:cubicBezTo>
                    <a:pt x="528896" y="104462"/>
                    <a:pt x="574539" y="196282"/>
                    <a:pt x="564682" y="311117"/>
                  </a:cubicBezTo>
                  <a:cubicBezTo>
                    <a:pt x="552203" y="456348"/>
                    <a:pt x="490926" y="584390"/>
                    <a:pt x="415858" y="706557"/>
                  </a:cubicBezTo>
                  <a:cubicBezTo>
                    <a:pt x="378567" y="767203"/>
                    <a:pt x="335304" y="823383"/>
                    <a:pt x="282814" y="875435"/>
                  </a:cubicBezTo>
                  <a:cubicBezTo>
                    <a:pt x="268733" y="860188"/>
                    <a:pt x="255089" y="846593"/>
                    <a:pt x="242756" y="831880"/>
                  </a:cubicBezTo>
                  <a:cubicBezTo>
                    <a:pt x="127678" y="694709"/>
                    <a:pt x="44987" y="540884"/>
                    <a:pt x="8182" y="364674"/>
                  </a:cubicBezTo>
                  <a:cubicBezTo>
                    <a:pt x="-20078" y="229348"/>
                    <a:pt x="25710" y="110920"/>
                    <a:pt x="132534" y="45710"/>
                  </a:cubicBezTo>
                  <a:cubicBezTo>
                    <a:pt x="181648" y="15727"/>
                    <a:pt x="231782" y="359"/>
                    <a:pt x="281874" y="7"/>
                  </a:cubicBezTo>
                  <a:close/>
                </a:path>
              </a:pathLst>
            </a:custGeom>
            <a:solidFill>
              <a:srgbClr val="E97D03"/>
            </a:solidFill>
            <a:ln w="48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타원 377">
              <a:extLst>
                <a:ext uri="{FF2B5EF4-FFF2-40B4-BE49-F238E27FC236}">
                  <a16:creationId xmlns:a16="http://schemas.microsoft.com/office/drawing/2014/main" id="{65241CF4-A16C-F985-0B5B-42F886B65694}"/>
                </a:ext>
              </a:extLst>
            </p:cNvPr>
            <p:cNvSpPr/>
            <p:nvPr/>
          </p:nvSpPr>
          <p:spPr>
            <a:xfrm>
              <a:off x="3390373" y="3640982"/>
              <a:ext cx="473210" cy="47321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D3313FD-BA27-31D3-A984-8819864746EC}"/>
              </a:ext>
            </a:extLst>
          </p:cNvPr>
          <p:cNvSpPr txBox="1"/>
          <p:nvPr/>
        </p:nvSpPr>
        <p:spPr>
          <a:xfrm>
            <a:off x="8294197" y="1103465"/>
            <a:ext cx="1181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97D03"/>
                </a:solidFill>
                <a:latin typeface="Arial"/>
                <a:cs typeface="Arial" pitchFamily="34" charset="0"/>
              </a:rPr>
              <a:t>2004</a:t>
            </a:r>
            <a:endParaRPr lang="ko-KR" altLang="en-US" sz="2400" b="1" dirty="0">
              <a:solidFill>
                <a:srgbClr val="E97D03"/>
              </a:solidFill>
              <a:latin typeface="Arial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9A09C3-D15C-0578-327A-4F143A8758D6}"/>
              </a:ext>
            </a:extLst>
          </p:cNvPr>
          <p:cNvSpPr txBox="1"/>
          <p:nvPr/>
        </p:nvSpPr>
        <p:spPr>
          <a:xfrm>
            <a:off x="7725112" y="4484144"/>
            <a:ext cx="217982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i="1" dirty="0">
                <a:solidFill>
                  <a:srgbClr val="002060"/>
                </a:solidFill>
                <a:cs typeface="Arial" pitchFamily="34" charset="0"/>
              </a:rPr>
              <a:t>Graphite India acquired a German company, </a:t>
            </a:r>
            <a:r>
              <a:rPr lang="en-US" altLang="ko-KR" sz="1500" b="1" i="1" dirty="0" err="1">
                <a:solidFill>
                  <a:srgbClr val="002060"/>
                </a:solidFill>
                <a:cs typeface="Arial" pitchFamily="34" charset="0"/>
              </a:rPr>
              <a:t>Conradty</a:t>
            </a:r>
            <a:r>
              <a:rPr lang="en-US" altLang="ko-KR" sz="1500" b="1" i="1" dirty="0">
                <a:solidFill>
                  <a:srgbClr val="002060"/>
                </a:solidFill>
                <a:cs typeface="Arial" pitchFamily="34" charset="0"/>
              </a:rPr>
              <a:t> COVA Service GmbH in Bavaria State, Nuremberg. Company renamed as – Graphite COVA GmbH. </a:t>
            </a:r>
          </a:p>
          <a:p>
            <a:pPr algn="ctr"/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44" name="그룹 363">
            <a:extLst>
              <a:ext uri="{FF2B5EF4-FFF2-40B4-BE49-F238E27FC236}">
                <a16:creationId xmlns:a16="http://schemas.microsoft.com/office/drawing/2014/main" id="{5FA0D068-C6F0-15C1-7B9C-076A377210B5}"/>
              </a:ext>
            </a:extLst>
          </p:cNvPr>
          <p:cNvGrpSpPr/>
          <p:nvPr/>
        </p:nvGrpSpPr>
        <p:grpSpPr>
          <a:xfrm rot="221149">
            <a:off x="10387771" y="3268852"/>
            <a:ext cx="560457" cy="893505"/>
            <a:chOff x="3344523" y="3582359"/>
            <a:chExt cx="565997" cy="875435"/>
          </a:xfrm>
        </p:grpSpPr>
        <p:sp>
          <p:nvSpPr>
            <p:cNvPr id="45" name="자유형: 도형 364">
              <a:extLst>
                <a:ext uri="{FF2B5EF4-FFF2-40B4-BE49-F238E27FC236}">
                  <a16:creationId xmlns:a16="http://schemas.microsoft.com/office/drawing/2014/main" id="{A91973CC-2BFD-5B3C-81BB-A6ADAAC74648}"/>
                </a:ext>
              </a:extLst>
            </p:cNvPr>
            <p:cNvSpPr/>
            <p:nvPr/>
          </p:nvSpPr>
          <p:spPr>
            <a:xfrm>
              <a:off x="3344523" y="3582359"/>
              <a:ext cx="565997" cy="875435"/>
            </a:xfrm>
            <a:custGeom>
              <a:avLst/>
              <a:gdLst>
                <a:gd name="connsiteX0" fmla="*/ 281874 w 565997"/>
                <a:gd name="connsiteY0" fmla="*/ 7 h 875435"/>
                <a:gd name="connsiteX1" fmla="*/ 430959 w 565997"/>
                <a:gd name="connsiteY1" fmla="*/ 44399 h 875435"/>
                <a:gd name="connsiteX2" fmla="*/ 564682 w 565997"/>
                <a:gd name="connsiteY2" fmla="*/ 311117 h 875435"/>
                <a:gd name="connsiteX3" fmla="*/ 415858 w 565997"/>
                <a:gd name="connsiteY3" fmla="*/ 706557 h 875435"/>
                <a:gd name="connsiteX4" fmla="*/ 282814 w 565997"/>
                <a:gd name="connsiteY4" fmla="*/ 875435 h 875435"/>
                <a:gd name="connsiteX5" fmla="*/ 242756 w 565997"/>
                <a:gd name="connsiteY5" fmla="*/ 831880 h 875435"/>
                <a:gd name="connsiteX6" fmla="*/ 8182 w 565997"/>
                <a:gd name="connsiteY6" fmla="*/ 364674 h 875435"/>
                <a:gd name="connsiteX7" fmla="*/ 132534 w 565997"/>
                <a:gd name="connsiteY7" fmla="*/ 45710 h 875435"/>
                <a:gd name="connsiteX8" fmla="*/ 281874 w 565997"/>
                <a:gd name="connsiteY8" fmla="*/ 7 h 87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997" h="875435">
                  <a:moveTo>
                    <a:pt x="281874" y="7"/>
                  </a:moveTo>
                  <a:cubicBezTo>
                    <a:pt x="331965" y="-346"/>
                    <a:pt x="382015" y="14319"/>
                    <a:pt x="430959" y="44399"/>
                  </a:cubicBezTo>
                  <a:cubicBezTo>
                    <a:pt x="528896" y="104462"/>
                    <a:pt x="574539" y="196282"/>
                    <a:pt x="564682" y="311117"/>
                  </a:cubicBezTo>
                  <a:cubicBezTo>
                    <a:pt x="552203" y="456348"/>
                    <a:pt x="490926" y="584390"/>
                    <a:pt x="415858" y="706557"/>
                  </a:cubicBezTo>
                  <a:cubicBezTo>
                    <a:pt x="378567" y="767203"/>
                    <a:pt x="335304" y="823383"/>
                    <a:pt x="282814" y="875435"/>
                  </a:cubicBezTo>
                  <a:cubicBezTo>
                    <a:pt x="268733" y="860188"/>
                    <a:pt x="255089" y="846593"/>
                    <a:pt x="242756" y="831880"/>
                  </a:cubicBezTo>
                  <a:cubicBezTo>
                    <a:pt x="127678" y="694709"/>
                    <a:pt x="44987" y="540884"/>
                    <a:pt x="8182" y="364674"/>
                  </a:cubicBezTo>
                  <a:cubicBezTo>
                    <a:pt x="-20078" y="229348"/>
                    <a:pt x="25710" y="110920"/>
                    <a:pt x="132534" y="45710"/>
                  </a:cubicBezTo>
                  <a:cubicBezTo>
                    <a:pt x="181648" y="15727"/>
                    <a:pt x="231782" y="359"/>
                    <a:pt x="281874" y="7"/>
                  </a:cubicBezTo>
                  <a:close/>
                </a:path>
              </a:pathLst>
            </a:custGeom>
            <a:solidFill>
              <a:schemeClr val="accent6"/>
            </a:solidFill>
            <a:ln w="48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6" name="타원 365">
              <a:extLst>
                <a:ext uri="{FF2B5EF4-FFF2-40B4-BE49-F238E27FC236}">
                  <a16:creationId xmlns:a16="http://schemas.microsoft.com/office/drawing/2014/main" id="{56A76FF9-AECA-CFD4-B4C1-6810F258B6D1}"/>
                </a:ext>
              </a:extLst>
            </p:cNvPr>
            <p:cNvSpPr/>
            <p:nvPr/>
          </p:nvSpPr>
          <p:spPr>
            <a:xfrm>
              <a:off x="3390373" y="3640982"/>
              <a:ext cx="473210" cy="4732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6639531-DD0B-BC50-7F6E-496A31C863B6}"/>
              </a:ext>
            </a:extLst>
          </p:cNvPr>
          <p:cNvSpPr txBox="1"/>
          <p:nvPr/>
        </p:nvSpPr>
        <p:spPr>
          <a:xfrm>
            <a:off x="10147725" y="4512568"/>
            <a:ext cx="10405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6"/>
                </a:solidFill>
                <a:cs typeface="Arial" pitchFamily="34" charset="0"/>
              </a:rPr>
              <a:t>2018</a:t>
            </a:r>
            <a:endParaRPr lang="ko-KR" altLang="en-US" sz="24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FDBD67-71C4-F583-C96F-DA429A9D42D5}"/>
              </a:ext>
            </a:extLst>
          </p:cNvPr>
          <p:cNvSpPr txBox="1"/>
          <p:nvPr/>
        </p:nvSpPr>
        <p:spPr>
          <a:xfrm>
            <a:off x="9508882" y="1238324"/>
            <a:ext cx="2257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i="1" dirty="0">
                <a:solidFill>
                  <a:srgbClr val="002060"/>
                </a:solidFill>
                <a:cs typeface="Arial" pitchFamily="34" charset="0"/>
              </a:rPr>
              <a:t>2018 Onwards we ventured in new business in various sectors like Graphene, EV &amp; Traction Batteries, Solar and Wind Power plants </a:t>
            </a:r>
            <a:r>
              <a:rPr lang="en-US" altLang="ko-KR" sz="1500" b="1" i="1" dirty="0" err="1">
                <a:solidFill>
                  <a:srgbClr val="002060"/>
                </a:solidFill>
                <a:cs typeface="Arial" pitchFamily="34" charset="0"/>
              </a:rPr>
              <a:t>etc</a:t>
            </a:r>
            <a:endParaRPr lang="ko-KR" altLang="en-US" sz="1500" b="1" i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A9219-4C26-7D99-D67A-CCE9130D9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47" y="17929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128981"/>
            <a:ext cx="10703649" cy="751781"/>
          </a:xfrm>
        </p:spPr>
        <p:txBody>
          <a:bodyPr>
            <a:normAutofit/>
          </a:bodyPr>
          <a:lstStyle/>
          <a:p>
            <a:r>
              <a:rPr lang="en-IN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Impervious Graphite Equipment Division</a:t>
            </a:r>
          </a:p>
        </p:txBody>
      </p:sp>
      <p:pic>
        <p:nvPicPr>
          <p:cNvPr id="9" name="Picture 3" descr="E:\Shares\IGE\DSC_0030.JPG"/>
          <p:cNvPicPr>
            <a:picLocks noChangeAspect="1" noChangeArrowheads="1"/>
          </p:cNvPicPr>
          <p:nvPr/>
        </p:nvPicPr>
        <p:blipFill>
          <a:blip r:embed="rId3" cstate="print"/>
          <a:srcRect l="12861" b="39487"/>
          <a:stretch>
            <a:fillRect/>
          </a:stretch>
        </p:blipFill>
        <p:spPr bwMode="auto">
          <a:xfrm>
            <a:off x="5864910" y="5173606"/>
            <a:ext cx="3652042" cy="16843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3386" y="939048"/>
            <a:ext cx="65038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2060"/>
                </a:solidFill>
                <a:latin typeface="Calibri" pitchFamily="34" charset="0"/>
              </a:rPr>
              <a:t>We are amongst leading Graphite equipment manufacturers in the world. </a:t>
            </a:r>
          </a:p>
          <a:p>
            <a:r>
              <a:rPr lang="en-IN" sz="2000" dirty="0">
                <a:solidFill>
                  <a:srgbClr val="002060"/>
                </a:solidFill>
                <a:latin typeface="Calibri" pitchFamily="34" charset="0"/>
              </a:rPr>
              <a:t>Our products - </a:t>
            </a:r>
            <a:r>
              <a:rPr lang="en-IN" sz="2400" b="1" dirty="0">
                <a:solidFill>
                  <a:srgbClr val="002060"/>
                </a:solidFill>
                <a:latin typeface="Calibri" pitchFamily="34" charset="0"/>
              </a:rPr>
              <a:t>Heat and Mass transfer Equipment, Turn-key systems </a:t>
            </a:r>
            <a:r>
              <a:rPr lang="en-IN" sz="2400" dirty="0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en-IN" sz="2000" dirty="0">
                <a:solidFill>
                  <a:srgbClr val="002060"/>
                </a:solidFill>
                <a:latin typeface="Calibri" pitchFamily="34" charset="0"/>
              </a:rPr>
              <a:t>with proven excellence in performance are designed and manufactured to handle corrosive chemicals. </a:t>
            </a:r>
          </a:p>
          <a:p>
            <a:r>
              <a:rPr lang="en-IN" sz="2000" dirty="0">
                <a:solidFill>
                  <a:srgbClr val="002060"/>
                </a:solidFill>
                <a:latin typeface="Calibri" pitchFamily="34" charset="0"/>
              </a:rPr>
              <a:t>We are one of the top 500 BRSR companies identified by SEBI for  adherence of ESG Regulations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Picture 2" descr="E:\Shares\IGE\DSC_0034.JPG"/>
          <p:cNvPicPr>
            <a:picLocks noChangeAspect="1" noChangeArrowheads="1"/>
          </p:cNvPicPr>
          <p:nvPr/>
        </p:nvPicPr>
        <p:blipFill>
          <a:blip r:embed="rId4" cstate="print"/>
          <a:srcRect t="36662" r="4151" b="7032"/>
          <a:stretch>
            <a:fillRect/>
          </a:stretch>
        </p:blipFill>
        <p:spPr bwMode="auto">
          <a:xfrm>
            <a:off x="6719553" y="1136086"/>
            <a:ext cx="5029200" cy="21802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45252" y="3470094"/>
            <a:ext cx="43434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r"/>
            <a:r>
              <a:rPr lang="en-IN" sz="2000" b="1" dirty="0">
                <a:solidFill>
                  <a:srgbClr val="002060"/>
                </a:solidFill>
                <a:latin typeface="Calibri" pitchFamily="34" charset="0"/>
              </a:rPr>
              <a:t>Thermal, Process and 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857" y="4242375"/>
            <a:ext cx="42672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r"/>
            <a:r>
              <a:rPr lang="en-IN" sz="2000" b="1" dirty="0">
                <a:solidFill>
                  <a:srgbClr val="002060"/>
                </a:solidFill>
                <a:latin typeface="Calibri" pitchFamily="34" charset="0"/>
              </a:rPr>
              <a:t>Process automation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1857" y="4700771"/>
            <a:ext cx="42672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r"/>
            <a:r>
              <a:rPr lang="en-IN" sz="2000" b="1" dirty="0">
                <a:solidFill>
                  <a:srgbClr val="002060"/>
                </a:solidFill>
                <a:latin typeface="Calibri" pitchFamily="34" charset="0"/>
              </a:rPr>
              <a:t>After-sales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622" y="3593204"/>
            <a:ext cx="3081459" cy="461665"/>
          </a:xfrm>
          <a:prstGeom prst="rect">
            <a:avLst/>
          </a:prstGeom>
          <a:solidFill>
            <a:srgbClr val="C00000">
              <a:alpha val="77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723900"/>
            <a:r>
              <a:rPr lang="en-IN" sz="2400" b="1" dirty="0">
                <a:latin typeface="Calibri" pitchFamily="34" charset="0"/>
              </a:rPr>
              <a:t>Certifications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1" name="Picture 10" descr="Image result for ASME u stamp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8" y="4623810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iso_001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108" y="4105650"/>
            <a:ext cx="548640" cy="5486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1508" y="4177980"/>
            <a:ext cx="6219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Aparajita" pitchFamily="34" charset="0"/>
              </a:rPr>
              <a:t>ISO 9001, 45001, 14001, 50001 Certification by TÜV Nord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Aparajit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7469" y="4650420"/>
            <a:ext cx="5060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Aparajita" pitchFamily="34" charset="0"/>
              </a:rPr>
              <a:t>ASME “U” Stamp &amp; National Board “R” Stamp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Aparajit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814" y="5231464"/>
            <a:ext cx="3642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Calibri" pitchFamily="34" charset="0"/>
              <a:cs typeface="Aparajit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1978" y="5296890"/>
            <a:ext cx="357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Aparajita" pitchFamily="34" charset="0"/>
              </a:rPr>
              <a:t>The National Board “NB” Stamp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Aparajita" pitchFamily="34" charset="0"/>
            </a:endParaRPr>
          </a:p>
        </p:txBody>
      </p:sp>
      <p:pic>
        <p:nvPicPr>
          <p:cNvPr id="17" name="Picture 4" descr="Image result for ASME u stamp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0" y="4623810"/>
            <a:ext cx="473670" cy="473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/>
          <a:srcRect l="20132" t="63542" r="76355" b="30208"/>
          <a:stretch>
            <a:fillRect/>
          </a:stretch>
        </p:blipFill>
        <p:spPr bwMode="auto">
          <a:xfrm>
            <a:off x="129807" y="5175675"/>
            <a:ext cx="5486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85EF90-7CB8-47A5-F02F-465C58D3333B}"/>
              </a:ext>
            </a:extLst>
          </p:cNvPr>
          <p:cNvSpPr txBox="1"/>
          <p:nvPr/>
        </p:nvSpPr>
        <p:spPr>
          <a:xfrm>
            <a:off x="129807" y="5905249"/>
            <a:ext cx="563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Eco Vadis</a:t>
            </a:r>
            <a:r>
              <a:rPr lang="en-IN" sz="20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awarded a Commitment Badge to us  in recognition of sustainability achievement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41103-7B4C-89B6-2E0E-114B22A92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47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6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73D85-69CA-0ADA-0FBF-4FDA6A106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563F4-3100-B153-0426-DE26B3C70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6131847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7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A4F9D-B062-5A5B-09AE-A22C4E95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D742F-ADA8-1706-4312-E3E58CFE4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47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0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50056-63FC-FA69-D697-674B162A2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630B4-1B05-B74B-8C6F-7182AA47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6114241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0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4C674-5160-8031-31B9-1998FD6A6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E7BB7-4BB0-AC9E-57E4-BB10F9B9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6140823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7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E595E-B09C-D22B-8992-7488C7E9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84F5A8-6ED5-9381-13AB-43EE5F2C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941" y="1129553"/>
            <a:ext cx="5647765" cy="484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94959-0E3C-E5E8-65BF-42E3AAD03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7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AF7B6-5F9A-BD43-4F7A-3FD2B777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F052B-F38C-4EA4-D424-FA545FB5D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18" y="0"/>
            <a:ext cx="766482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5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931</Words>
  <Application>Microsoft Office PowerPoint</Application>
  <PresentationFormat>Widescreen</PresentationFormat>
  <Paragraphs>89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Abadi</vt:lpstr>
      <vt:lpstr>Aptos</vt:lpstr>
      <vt:lpstr>Arial</vt:lpstr>
      <vt:lpstr>Baguet Script</vt:lpstr>
      <vt:lpstr>Calibri</vt:lpstr>
      <vt:lpstr>Calibri Light</vt:lpstr>
      <vt:lpstr>Office Theme</vt:lpstr>
      <vt:lpstr>PowerPoint Presentation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Geometry of Blocks – Myths &amp; Truths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Bhushan Pathak</dc:creator>
  <cp:lastModifiedBy>Bhushan Pathak</cp:lastModifiedBy>
  <cp:revision>41</cp:revision>
  <cp:lastPrinted>2026-05-13T18:33:56Z</cp:lastPrinted>
  <dcterms:created xsi:type="dcterms:W3CDTF">2026-05-12T14:36:21Z</dcterms:created>
  <dcterms:modified xsi:type="dcterms:W3CDTF">2026-05-14T08:47:26Z</dcterms:modified>
</cp:coreProperties>
</file>